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462" r:id="rId3"/>
    <p:sldId id="468" r:id="rId4"/>
    <p:sldId id="396" r:id="rId5"/>
    <p:sldId id="470" r:id="rId6"/>
    <p:sldId id="469" r:id="rId7"/>
    <p:sldId id="471" r:id="rId8"/>
    <p:sldId id="472" r:id="rId9"/>
    <p:sldId id="303" r:id="rId10"/>
    <p:sldId id="455" r:id="rId11"/>
    <p:sldId id="463" r:id="rId12"/>
    <p:sldId id="474" r:id="rId13"/>
    <p:sldId id="476" r:id="rId14"/>
    <p:sldId id="475" r:id="rId15"/>
    <p:sldId id="259" r:id="rId16"/>
    <p:sldId id="260" r:id="rId17"/>
    <p:sldId id="398" r:id="rId18"/>
    <p:sldId id="397" r:id="rId19"/>
    <p:sldId id="278" r:id="rId20"/>
    <p:sldId id="280" r:id="rId21"/>
    <p:sldId id="281" r:id="rId22"/>
    <p:sldId id="385" r:id="rId23"/>
    <p:sldId id="384" r:id="rId24"/>
    <p:sldId id="371" r:id="rId25"/>
    <p:sldId id="389" r:id="rId26"/>
    <p:sldId id="346" r:id="rId27"/>
    <p:sldId id="367" r:id="rId28"/>
    <p:sldId id="274" r:id="rId29"/>
    <p:sldId id="275" r:id="rId30"/>
    <p:sldId id="276" r:id="rId31"/>
    <p:sldId id="390" r:id="rId32"/>
    <p:sldId id="391" r:id="rId33"/>
    <p:sldId id="392" r:id="rId34"/>
    <p:sldId id="349" r:id="rId35"/>
    <p:sldId id="354" r:id="rId36"/>
    <p:sldId id="355" r:id="rId37"/>
    <p:sldId id="356" r:id="rId38"/>
    <p:sldId id="357" r:id="rId39"/>
    <p:sldId id="360" r:id="rId40"/>
    <p:sldId id="361" r:id="rId41"/>
    <p:sldId id="362" r:id="rId42"/>
    <p:sldId id="345" r:id="rId43"/>
    <p:sldId id="330" r:id="rId44"/>
    <p:sldId id="331" r:id="rId45"/>
    <p:sldId id="333" r:id="rId46"/>
    <p:sldId id="334" r:id="rId47"/>
    <p:sldId id="335" r:id="rId48"/>
    <p:sldId id="336" r:id="rId49"/>
    <p:sldId id="338" r:id="rId50"/>
    <p:sldId id="373" r:id="rId51"/>
    <p:sldId id="368" r:id="rId52"/>
    <p:sldId id="377" r:id="rId53"/>
    <p:sldId id="381" r:id="rId54"/>
    <p:sldId id="344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294" r:id="rId65"/>
    <p:sldId id="394" r:id="rId66"/>
    <p:sldId id="319" r:id="rId67"/>
    <p:sldId id="320" r:id="rId68"/>
    <p:sldId id="321" r:id="rId69"/>
    <p:sldId id="387" r:id="rId70"/>
    <p:sldId id="288" r:id="rId71"/>
    <p:sldId id="279" r:id="rId7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65825-D52A-412C-9E3E-1665141D4F05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2C4934-5FE9-4DBB-A08A-7F1B4A9C8748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5053CF4A-49E8-4223-A9FD-A91EC8F3A074}" type="parTrans" cxnId="{8E33F349-1199-4B11-9121-D40AF6F07E0C}">
      <dgm:prSet/>
      <dgm:spPr/>
      <dgm:t>
        <a:bodyPr/>
        <a:lstStyle/>
        <a:p>
          <a:endParaRPr lang="en-US"/>
        </a:p>
      </dgm:t>
    </dgm:pt>
    <dgm:pt modelId="{20605592-927E-405E-8B00-E10FE99CB677}" type="sibTrans" cxnId="{8E33F349-1199-4B11-9121-D40AF6F07E0C}">
      <dgm:prSet/>
      <dgm:spPr/>
      <dgm:t>
        <a:bodyPr/>
        <a:lstStyle/>
        <a:p>
          <a:endParaRPr lang="en-US"/>
        </a:p>
      </dgm:t>
    </dgm:pt>
    <dgm:pt modelId="{16BC8EF6-A51E-4052-AD66-8273FEE7BC8F}">
      <dgm:prSet custT="1"/>
      <dgm:spPr/>
      <dgm:t>
        <a:bodyPr/>
        <a:lstStyle/>
        <a:p>
          <a:r>
            <a:rPr lang="en-US" sz="1600" dirty="0"/>
            <a:t>1.3 </a:t>
          </a:r>
        </a:p>
        <a:p>
          <a:r>
            <a:rPr lang="en-US" sz="1600" dirty="0"/>
            <a:t>Consider the needs of all citizens, businesses and the environ-</a:t>
          </a:r>
          <a:r>
            <a:rPr lang="en-US" sz="1600" dirty="0" err="1"/>
            <a:t>ment</a:t>
          </a:r>
          <a:endParaRPr lang="en-US" sz="1600" dirty="0"/>
        </a:p>
      </dgm:t>
    </dgm:pt>
    <dgm:pt modelId="{5A85FC6B-26F6-4FF9-8C9D-541A59557255}" type="parTrans" cxnId="{9B808923-7395-4E7E-92D0-48F27B4C48B6}">
      <dgm:prSet/>
      <dgm:spPr/>
      <dgm:t>
        <a:bodyPr/>
        <a:lstStyle/>
        <a:p>
          <a:endParaRPr lang="en-US"/>
        </a:p>
      </dgm:t>
    </dgm:pt>
    <dgm:pt modelId="{29A7A0A2-9D9D-49F3-B408-81992118E56D}" type="sibTrans" cxnId="{9B808923-7395-4E7E-92D0-48F27B4C48B6}">
      <dgm:prSet/>
      <dgm:spPr/>
      <dgm:t>
        <a:bodyPr/>
        <a:lstStyle/>
        <a:p>
          <a:endParaRPr lang="en-US"/>
        </a:p>
      </dgm:t>
    </dgm:pt>
    <dgm:pt modelId="{61E3ADCC-FD77-40D5-B8A1-E0A1186A223A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8CC6D3E8-63E9-4540-84D8-8AEC5390CE6C}" type="parTrans" cxnId="{F9D37543-8B41-44F0-8C8B-CA758C6E1E87}">
      <dgm:prSet/>
      <dgm:spPr/>
      <dgm:t>
        <a:bodyPr/>
        <a:lstStyle/>
        <a:p>
          <a:endParaRPr lang="en-US"/>
        </a:p>
      </dgm:t>
    </dgm:pt>
    <dgm:pt modelId="{28D9702E-E935-4D11-9A3B-43ED81DFF815}" type="sibTrans" cxnId="{F9D37543-8B41-44F0-8C8B-CA758C6E1E87}">
      <dgm:prSet/>
      <dgm:spPr/>
      <dgm:t>
        <a:bodyPr/>
        <a:lstStyle/>
        <a:p>
          <a:endParaRPr lang="en-US"/>
        </a:p>
      </dgm:t>
    </dgm:pt>
    <dgm:pt modelId="{8C5E0D2C-9E01-449D-BAC7-729B5B2E7E03}">
      <dgm:prSet custT="1"/>
      <dgm:spPr/>
      <dgm:t>
        <a:bodyPr/>
        <a:lstStyle/>
        <a:p>
          <a:r>
            <a:rPr lang="en-US" sz="1600" dirty="0"/>
            <a:t>1.4 </a:t>
          </a:r>
        </a:p>
        <a:p>
          <a:r>
            <a:rPr lang="en-US" sz="1600" dirty="0"/>
            <a:t> Create a premier destination place to live, work, and recreate. </a:t>
          </a:r>
        </a:p>
      </dgm:t>
    </dgm:pt>
    <dgm:pt modelId="{DC579F4A-052B-42AA-B107-C67D9DD86392}" type="parTrans" cxnId="{D256796F-D7BA-4E7E-968E-FFD3116C329A}">
      <dgm:prSet/>
      <dgm:spPr/>
      <dgm:t>
        <a:bodyPr/>
        <a:lstStyle/>
        <a:p>
          <a:endParaRPr lang="en-US"/>
        </a:p>
      </dgm:t>
    </dgm:pt>
    <dgm:pt modelId="{6E4D192E-AE68-4711-B624-3CAC77FD6A79}" type="sibTrans" cxnId="{D256796F-D7BA-4E7E-968E-FFD3116C329A}">
      <dgm:prSet/>
      <dgm:spPr/>
      <dgm:t>
        <a:bodyPr/>
        <a:lstStyle/>
        <a:p>
          <a:endParaRPr lang="en-US"/>
        </a:p>
      </dgm:t>
    </dgm:pt>
    <dgm:pt modelId="{B4E6D863-398A-486F-B360-CD8A9F1E93D4}">
      <dgm:prSet/>
      <dgm:spPr/>
      <dgm:t>
        <a:bodyPr/>
        <a:lstStyle/>
        <a:p>
          <a:r>
            <a:rPr lang="en-US"/>
            <a:t>Goal</a:t>
          </a:r>
        </a:p>
      </dgm:t>
    </dgm:pt>
    <dgm:pt modelId="{1D9507C4-B4F2-46D9-AC2B-3EB3B47D42C8}" type="parTrans" cxnId="{234BFF19-2CFB-4000-908B-BE1E36A4F0F9}">
      <dgm:prSet/>
      <dgm:spPr/>
      <dgm:t>
        <a:bodyPr/>
        <a:lstStyle/>
        <a:p>
          <a:endParaRPr lang="en-US"/>
        </a:p>
      </dgm:t>
    </dgm:pt>
    <dgm:pt modelId="{32ECAFF7-A2EE-4DB1-8444-3D91FBCA9239}" type="sibTrans" cxnId="{234BFF19-2CFB-4000-908B-BE1E36A4F0F9}">
      <dgm:prSet/>
      <dgm:spPr/>
      <dgm:t>
        <a:bodyPr/>
        <a:lstStyle/>
        <a:p>
          <a:endParaRPr lang="en-US"/>
        </a:p>
      </dgm:t>
    </dgm:pt>
    <dgm:pt modelId="{32A121B6-B1BD-428D-BE9E-500714E4CA28}">
      <dgm:prSet custT="1"/>
      <dgm:spPr/>
      <dgm:t>
        <a:bodyPr/>
        <a:lstStyle/>
        <a:p>
          <a:r>
            <a:rPr lang="en-US" sz="1600" dirty="0"/>
            <a:t>5 </a:t>
          </a:r>
        </a:p>
        <a:p>
          <a:r>
            <a:rPr lang="en-US" sz="1600" dirty="0"/>
            <a:t>Focus on the River</a:t>
          </a:r>
        </a:p>
      </dgm:t>
    </dgm:pt>
    <dgm:pt modelId="{F5C64CAE-3B37-4B41-BF72-CF7F229E80E1}" type="parTrans" cxnId="{EB391B50-361F-4B78-A343-2508165F16F9}">
      <dgm:prSet/>
      <dgm:spPr/>
      <dgm:t>
        <a:bodyPr/>
        <a:lstStyle/>
        <a:p>
          <a:endParaRPr lang="en-US"/>
        </a:p>
      </dgm:t>
    </dgm:pt>
    <dgm:pt modelId="{A3505D6D-1BA4-4D1F-8B7A-272862AD15F0}" type="sibTrans" cxnId="{EB391B50-361F-4B78-A343-2508165F16F9}">
      <dgm:prSet/>
      <dgm:spPr/>
      <dgm:t>
        <a:bodyPr/>
        <a:lstStyle/>
        <a:p>
          <a:endParaRPr lang="en-US"/>
        </a:p>
      </dgm:t>
    </dgm:pt>
    <dgm:pt modelId="{ED3C03CA-C1D4-4083-9F4A-170B8479917E}">
      <dgm:prSet/>
      <dgm:spPr/>
      <dgm:t>
        <a:bodyPr/>
        <a:lstStyle/>
        <a:p>
          <a:r>
            <a:rPr lang="en-US"/>
            <a:t>Goal</a:t>
          </a:r>
        </a:p>
      </dgm:t>
    </dgm:pt>
    <dgm:pt modelId="{49D5A449-4643-4FC4-8FAF-B2E20BFF2778}" type="parTrans" cxnId="{EEE05502-3F31-444F-BBE2-B26D341B6C86}">
      <dgm:prSet/>
      <dgm:spPr/>
      <dgm:t>
        <a:bodyPr/>
        <a:lstStyle/>
        <a:p>
          <a:endParaRPr lang="en-US"/>
        </a:p>
      </dgm:t>
    </dgm:pt>
    <dgm:pt modelId="{23FFE692-CB27-4543-A4E2-7B6EBCF4C5C2}" type="sibTrans" cxnId="{EEE05502-3F31-444F-BBE2-B26D341B6C86}">
      <dgm:prSet/>
      <dgm:spPr/>
      <dgm:t>
        <a:bodyPr/>
        <a:lstStyle/>
        <a:p>
          <a:endParaRPr lang="en-US"/>
        </a:p>
      </dgm:t>
    </dgm:pt>
    <dgm:pt modelId="{15F0A5E6-FAF3-4D8F-88D2-0ACCA0041D5A}">
      <dgm:prSet custT="1"/>
      <dgm:spPr/>
      <dgm:t>
        <a:bodyPr/>
        <a:lstStyle/>
        <a:p>
          <a:r>
            <a:rPr lang="en-US" sz="1600" dirty="0"/>
            <a:t>6 </a:t>
          </a:r>
        </a:p>
        <a:p>
          <a:r>
            <a:rPr lang="en-US" sz="1600" dirty="0"/>
            <a:t>Diversity in Housing</a:t>
          </a:r>
        </a:p>
      </dgm:t>
    </dgm:pt>
    <dgm:pt modelId="{896D99B8-EC4C-458B-88EE-FC6A582BFEE5}" type="parTrans" cxnId="{F4996F4B-F69C-43C7-9E28-7FECDDBC78F3}">
      <dgm:prSet/>
      <dgm:spPr/>
      <dgm:t>
        <a:bodyPr/>
        <a:lstStyle/>
        <a:p>
          <a:endParaRPr lang="en-US"/>
        </a:p>
      </dgm:t>
    </dgm:pt>
    <dgm:pt modelId="{95A998C7-F331-47A4-8EE2-235008AD0817}" type="sibTrans" cxnId="{F4996F4B-F69C-43C7-9E28-7FECDDBC78F3}">
      <dgm:prSet/>
      <dgm:spPr/>
      <dgm:t>
        <a:bodyPr/>
        <a:lstStyle/>
        <a:p>
          <a:endParaRPr lang="en-US"/>
        </a:p>
      </dgm:t>
    </dgm:pt>
    <dgm:pt modelId="{E9E2EAE4-CE4E-4C06-B942-8BD06EFFC6FF}">
      <dgm:prSet/>
      <dgm:spPr/>
      <dgm:t>
        <a:bodyPr/>
        <a:lstStyle/>
        <a:p>
          <a:r>
            <a:rPr lang="en-US"/>
            <a:t>Goal</a:t>
          </a:r>
        </a:p>
      </dgm:t>
    </dgm:pt>
    <dgm:pt modelId="{49B3949C-0958-4CCC-BB15-930E6F53535A}" type="parTrans" cxnId="{9AEAF6C2-42D9-49C8-AE25-CEE912496A9D}">
      <dgm:prSet/>
      <dgm:spPr/>
      <dgm:t>
        <a:bodyPr/>
        <a:lstStyle/>
        <a:p>
          <a:endParaRPr lang="en-US"/>
        </a:p>
      </dgm:t>
    </dgm:pt>
    <dgm:pt modelId="{711397AE-8208-4BEA-8F66-E22D86559DE5}" type="sibTrans" cxnId="{9AEAF6C2-42D9-49C8-AE25-CEE912496A9D}">
      <dgm:prSet/>
      <dgm:spPr/>
      <dgm:t>
        <a:bodyPr/>
        <a:lstStyle/>
        <a:p>
          <a:endParaRPr lang="en-US"/>
        </a:p>
      </dgm:t>
    </dgm:pt>
    <dgm:pt modelId="{82D7F7DF-A749-46DB-B8C0-B88C097036C0}">
      <dgm:prSet custT="1"/>
      <dgm:spPr/>
      <dgm:t>
        <a:bodyPr/>
        <a:lstStyle/>
        <a:p>
          <a:r>
            <a:rPr lang="en-US" sz="1600" dirty="0"/>
            <a:t>7 </a:t>
          </a:r>
        </a:p>
        <a:p>
          <a:r>
            <a:rPr lang="en-US" sz="1600" dirty="0"/>
            <a:t>Connect the City</a:t>
          </a:r>
        </a:p>
      </dgm:t>
    </dgm:pt>
    <dgm:pt modelId="{F4FC6D0E-562C-44E7-89E6-A8F218606AD8}" type="parTrans" cxnId="{493EE032-4459-49A6-802A-88A5DFB01928}">
      <dgm:prSet/>
      <dgm:spPr/>
      <dgm:t>
        <a:bodyPr/>
        <a:lstStyle/>
        <a:p>
          <a:endParaRPr lang="en-US"/>
        </a:p>
      </dgm:t>
    </dgm:pt>
    <dgm:pt modelId="{D28BA759-E1DF-4CA8-B1F1-52BB063FD304}" type="sibTrans" cxnId="{493EE032-4459-49A6-802A-88A5DFB01928}">
      <dgm:prSet/>
      <dgm:spPr/>
      <dgm:t>
        <a:bodyPr/>
        <a:lstStyle/>
        <a:p>
          <a:endParaRPr lang="en-US"/>
        </a:p>
      </dgm:t>
    </dgm:pt>
    <dgm:pt modelId="{3A2097C4-B13F-45AB-9CD0-DFCBFB981F22}">
      <dgm:prSet/>
      <dgm:spPr/>
      <dgm:t>
        <a:bodyPr/>
        <a:lstStyle/>
        <a:p>
          <a:r>
            <a:rPr lang="en-US"/>
            <a:t>Goal</a:t>
          </a:r>
        </a:p>
      </dgm:t>
    </dgm:pt>
    <dgm:pt modelId="{C97A5138-3EBE-4B8E-ADC4-5EAED8397915}" type="parTrans" cxnId="{693EB1CE-8C28-417C-ACE8-804D18BCE674}">
      <dgm:prSet/>
      <dgm:spPr/>
      <dgm:t>
        <a:bodyPr/>
        <a:lstStyle/>
        <a:p>
          <a:endParaRPr lang="en-US"/>
        </a:p>
      </dgm:t>
    </dgm:pt>
    <dgm:pt modelId="{D1F1050E-6936-48E0-AB9E-A929C38A1CDD}" type="sibTrans" cxnId="{693EB1CE-8C28-417C-ACE8-804D18BCE674}">
      <dgm:prSet/>
      <dgm:spPr/>
      <dgm:t>
        <a:bodyPr/>
        <a:lstStyle/>
        <a:p>
          <a:endParaRPr lang="en-US"/>
        </a:p>
      </dgm:t>
    </dgm:pt>
    <dgm:pt modelId="{F12DBB97-7E6B-4B25-B840-C8F4B824E8D3}">
      <dgm:prSet custT="1"/>
      <dgm:spPr/>
      <dgm:t>
        <a:bodyPr/>
        <a:lstStyle/>
        <a:p>
          <a:r>
            <a:rPr lang="en-US" sz="1600" dirty="0"/>
            <a:t>8 </a:t>
          </a:r>
        </a:p>
        <a:p>
          <a:r>
            <a:rPr lang="en-US" sz="1600" dirty="0"/>
            <a:t>Maintain a safe City</a:t>
          </a:r>
        </a:p>
      </dgm:t>
    </dgm:pt>
    <dgm:pt modelId="{3881BCE7-8FD9-4867-8353-B6BC809FB0E0}" type="parTrans" cxnId="{1A9C7941-59D5-4287-BBB2-E8605F1E3B17}">
      <dgm:prSet/>
      <dgm:spPr/>
      <dgm:t>
        <a:bodyPr/>
        <a:lstStyle/>
        <a:p>
          <a:endParaRPr lang="en-US"/>
        </a:p>
      </dgm:t>
    </dgm:pt>
    <dgm:pt modelId="{1B2B5F7F-6B31-45B7-9344-BCB9CDC06F0A}" type="sibTrans" cxnId="{1A9C7941-59D5-4287-BBB2-E8605F1E3B17}">
      <dgm:prSet/>
      <dgm:spPr/>
      <dgm:t>
        <a:bodyPr/>
        <a:lstStyle/>
        <a:p>
          <a:endParaRPr lang="en-US"/>
        </a:p>
      </dgm:t>
    </dgm:pt>
    <dgm:pt modelId="{91988A8C-6F8F-4802-A3DB-68571B5FD2DB}">
      <dgm:prSet/>
      <dgm:spPr/>
      <dgm:t>
        <a:bodyPr/>
        <a:lstStyle/>
        <a:p>
          <a:r>
            <a:rPr lang="en-US"/>
            <a:t>Goal</a:t>
          </a:r>
        </a:p>
      </dgm:t>
    </dgm:pt>
    <dgm:pt modelId="{8DB95BE8-22C7-49F6-BE86-F5CD9EAC81E9}" type="parTrans" cxnId="{6A344128-90CF-495C-A7C1-FCFC33057984}">
      <dgm:prSet/>
      <dgm:spPr/>
      <dgm:t>
        <a:bodyPr/>
        <a:lstStyle/>
        <a:p>
          <a:endParaRPr lang="en-US"/>
        </a:p>
      </dgm:t>
    </dgm:pt>
    <dgm:pt modelId="{0A19FD7C-5772-4B12-8E09-786DB135794E}" type="sibTrans" cxnId="{6A344128-90CF-495C-A7C1-FCFC33057984}">
      <dgm:prSet/>
      <dgm:spPr/>
      <dgm:t>
        <a:bodyPr/>
        <a:lstStyle/>
        <a:p>
          <a:endParaRPr lang="en-US"/>
        </a:p>
      </dgm:t>
    </dgm:pt>
    <dgm:pt modelId="{9C8D13A1-AF55-44FC-B7C5-4FF093E94CFE}">
      <dgm:prSet custT="1"/>
      <dgm:spPr/>
      <dgm:t>
        <a:bodyPr/>
        <a:lstStyle/>
        <a:p>
          <a:r>
            <a:rPr lang="en-US" sz="1600" dirty="0"/>
            <a:t>9 </a:t>
          </a:r>
        </a:p>
        <a:p>
          <a:r>
            <a:rPr lang="en-US" sz="1600" dirty="0"/>
            <a:t>Develop a Sustainable City</a:t>
          </a:r>
        </a:p>
      </dgm:t>
    </dgm:pt>
    <dgm:pt modelId="{3D463D73-44D2-451D-BDE2-89F168D666F9}" type="parTrans" cxnId="{B7DC599B-0832-4752-A968-CA53B784E19B}">
      <dgm:prSet/>
      <dgm:spPr/>
      <dgm:t>
        <a:bodyPr/>
        <a:lstStyle/>
        <a:p>
          <a:endParaRPr lang="en-US"/>
        </a:p>
      </dgm:t>
    </dgm:pt>
    <dgm:pt modelId="{8F791376-D4B4-48AB-B4FC-4E64B5293ABB}" type="sibTrans" cxnId="{B7DC599B-0832-4752-A968-CA53B784E19B}">
      <dgm:prSet/>
      <dgm:spPr/>
      <dgm:t>
        <a:bodyPr/>
        <a:lstStyle/>
        <a:p>
          <a:endParaRPr lang="en-US"/>
        </a:p>
      </dgm:t>
    </dgm:pt>
    <dgm:pt modelId="{F9373C25-A412-468C-9FB7-C3F7D4A3FF41}">
      <dgm:prSet/>
      <dgm:spPr/>
      <dgm:t>
        <a:bodyPr/>
        <a:lstStyle/>
        <a:p>
          <a:r>
            <a:rPr lang="en-US"/>
            <a:t>Goal</a:t>
          </a:r>
        </a:p>
      </dgm:t>
    </dgm:pt>
    <dgm:pt modelId="{F0EB8231-2919-44ED-BE5C-CD6EF0411E98}" type="parTrans" cxnId="{4335C965-DDAD-4790-87E6-A48640EF0B25}">
      <dgm:prSet/>
      <dgm:spPr/>
      <dgm:t>
        <a:bodyPr/>
        <a:lstStyle/>
        <a:p>
          <a:endParaRPr lang="en-US"/>
        </a:p>
      </dgm:t>
    </dgm:pt>
    <dgm:pt modelId="{17CCA3DE-83B1-46A7-9423-56F10E49F380}" type="sibTrans" cxnId="{4335C965-DDAD-4790-87E6-A48640EF0B25}">
      <dgm:prSet/>
      <dgm:spPr/>
      <dgm:t>
        <a:bodyPr/>
        <a:lstStyle/>
        <a:p>
          <a:endParaRPr lang="en-US"/>
        </a:p>
      </dgm:t>
    </dgm:pt>
    <dgm:pt modelId="{C67AA92D-2687-4B6B-989B-ED89B5CDE00C}">
      <dgm:prSet custT="1"/>
      <dgm:spPr/>
      <dgm:t>
        <a:bodyPr/>
        <a:lstStyle/>
        <a:p>
          <a:r>
            <a:rPr lang="en-US" sz="1600" dirty="0"/>
            <a:t>10 </a:t>
          </a:r>
        </a:p>
        <a:p>
          <a:r>
            <a:rPr lang="en-US" sz="1600" dirty="0"/>
            <a:t>Plan for the Future</a:t>
          </a:r>
        </a:p>
      </dgm:t>
    </dgm:pt>
    <dgm:pt modelId="{83ACABA7-8F8A-4984-A3BA-3D2E5DF15D01}" type="parTrans" cxnId="{54BD937C-7AE0-4207-BC1D-3308D129DE6E}">
      <dgm:prSet/>
      <dgm:spPr/>
      <dgm:t>
        <a:bodyPr/>
        <a:lstStyle/>
        <a:p>
          <a:endParaRPr lang="en-US"/>
        </a:p>
      </dgm:t>
    </dgm:pt>
    <dgm:pt modelId="{14F4D332-BDDC-4788-82B3-F801F00796AD}" type="sibTrans" cxnId="{54BD937C-7AE0-4207-BC1D-3308D129DE6E}">
      <dgm:prSet/>
      <dgm:spPr/>
      <dgm:t>
        <a:bodyPr/>
        <a:lstStyle/>
        <a:p>
          <a:endParaRPr lang="en-US"/>
        </a:p>
      </dgm:t>
    </dgm:pt>
    <dgm:pt modelId="{D80BE2C0-1FDF-43D0-930F-06965504EC1A}">
      <dgm:prSet/>
      <dgm:spPr/>
      <dgm:t>
        <a:bodyPr/>
        <a:lstStyle/>
        <a:p>
          <a:r>
            <a:rPr lang="en-US"/>
            <a:t>Goal</a:t>
          </a:r>
        </a:p>
      </dgm:t>
    </dgm:pt>
    <dgm:pt modelId="{CFA4E676-653D-4493-8D74-E29B2138CD26}" type="parTrans" cxnId="{DA42DAF4-1E8D-4B25-86A4-FB9B267CCCED}">
      <dgm:prSet/>
      <dgm:spPr/>
      <dgm:t>
        <a:bodyPr/>
        <a:lstStyle/>
        <a:p>
          <a:endParaRPr lang="en-US"/>
        </a:p>
      </dgm:t>
    </dgm:pt>
    <dgm:pt modelId="{1EBA5AD2-49D5-4233-A27B-AA8B6469B39A}" type="sibTrans" cxnId="{DA42DAF4-1E8D-4B25-86A4-FB9B267CCCED}">
      <dgm:prSet/>
      <dgm:spPr/>
      <dgm:t>
        <a:bodyPr/>
        <a:lstStyle/>
        <a:p>
          <a:endParaRPr lang="en-US"/>
        </a:p>
      </dgm:t>
    </dgm:pt>
    <dgm:pt modelId="{54E1408B-BFF6-4A11-A33B-A8E727A9E43D}">
      <dgm:prSet custT="1"/>
      <dgm:spPr/>
      <dgm:t>
        <a:bodyPr/>
        <a:lstStyle/>
        <a:p>
          <a:r>
            <a:rPr lang="en-US" sz="1600" dirty="0"/>
            <a:t>11 </a:t>
          </a:r>
        </a:p>
        <a:p>
          <a:r>
            <a:rPr lang="en-US" sz="1600" dirty="0"/>
            <a:t>Serve the City</a:t>
          </a:r>
        </a:p>
      </dgm:t>
    </dgm:pt>
    <dgm:pt modelId="{9FFED0A6-84D1-4A07-9767-6E64D6549CC5}" type="parTrans" cxnId="{BEADDD7E-B89E-4159-A982-60C0B82244D0}">
      <dgm:prSet/>
      <dgm:spPr/>
      <dgm:t>
        <a:bodyPr/>
        <a:lstStyle/>
        <a:p>
          <a:endParaRPr lang="en-US"/>
        </a:p>
      </dgm:t>
    </dgm:pt>
    <dgm:pt modelId="{4160F5FC-F229-47D1-877A-E9494D9B4564}" type="sibTrans" cxnId="{BEADDD7E-B89E-4159-A982-60C0B82244D0}">
      <dgm:prSet/>
      <dgm:spPr/>
      <dgm:t>
        <a:bodyPr/>
        <a:lstStyle/>
        <a:p>
          <a:endParaRPr lang="en-US"/>
        </a:p>
      </dgm:t>
    </dgm:pt>
    <dgm:pt modelId="{D7CE4419-0A71-4CBD-8A9A-F7E5D6FAA8B6}">
      <dgm:prSet/>
      <dgm:spPr/>
      <dgm:t>
        <a:bodyPr/>
        <a:lstStyle/>
        <a:p>
          <a:r>
            <a:rPr lang="en-US"/>
            <a:t>Goal</a:t>
          </a:r>
        </a:p>
      </dgm:t>
    </dgm:pt>
    <dgm:pt modelId="{DAF0799B-D670-4430-B570-A03F212C0C57}" type="parTrans" cxnId="{E1E2B314-8F2E-4849-BAD3-E702658753B0}">
      <dgm:prSet/>
      <dgm:spPr/>
      <dgm:t>
        <a:bodyPr/>
        <a:lstStyle/>
        <a:p>
          <a:endParaRPr lang="en-US"/>
        </a:p>
      </dgm:t>
    </dgm:pt>
    <dgm:pt modelId="{E02E73D9-8411-4F7E-9652-4C0358CECCA6}" type="sibTrans" cxnId="{E1E2B314-8F2E-4849-BAD3-E702658753B0}">
      <dgm:prSet/>
      <dgm:spPr/>
      <dgm:t>
        <a:bodyPr/>
        <a:lstStyle/>
        <a:p>
          <a:endParaRPr lang="en-US"/>
        </a:p>
      </dgm:t>
    </dgm:pt>
    <dgm:pt modelId="{57885BE2-9F6D-4830-9697-BEB16E99858D}">
      <dgm:prSet custT="1"/>
      <dgm:spPr/>
      <dgm:t>
        <a:bodyPr/>
        <a:lstStyle/>
        <a:p>
          <a:r>
            <a:rPr lang="en-US" sz="1600" dirty="0"/>
            <a:t>12 </a:t>
          </a:r>
        </a:p>
        <a:p>
          <a:r>
            <a:rPr lang="en-US" sz="1600" dirty="0"/>
            <a:t>Evolve as a Destination</a:t>
          </a:r>
        </a:p>
      </dgm:t>
    </dgm:pt>
    <dgm:pt modelId="{648112DB-16A5-4271-9175-29D40BC4A8AE}" type="parTrans" cxnId="{E6FFEEB6-D599-445E-8E18-8EA66ECBC5B5}">
      <dgm:prSet/>
      <dgm:spPr/>
      <dgm:t>
        <a:bodyPr/>
        <a:lstStyle/>
        <a:p>
          <a:endParaRPr lang="en-US"/>
        </a:p>
      </dgm:t>
    </dgm:pt>
    <dgm:pt modelId="{DB81F974-8FDE-47B7-8982-A8BFE04B883E}" type="sibTrans" cxnId="{E6FFEEB6-D599-445E-8E18-8EA66ECBC5B5}">
      <dgm:prSet/>
      <dgm:spPr/>
      <dgm:t>
        <a:bodyPr/>
        <a:lstStyle/>
        <a:p>
          <a:endParaRPr lang="en-US"/>
        </a:p>
      </dgm:t>
    </dgm:pt>
    <dgm:pt modelId="{B6054E8A-4F82-4696-8834-561867EE7CE5}" type="pres">
      <dgm:prSet presAssocID="{77C65825-D52A-412C-9E3E-1665141D4F05}" presName="Name0" presStyleCnt="0">
        <dgm:presLayoutVars>
          <dgm:dir/>
          <dgm:animLvl val="lvl"/>
          <dgm:resizeHandles val="exact"/>
        </dgm:presLayoutVars>
      </dgm:prSet>
      <dgm:spPr/>
    </dgm:pt>
    <dgm:pt modelId="{52B28FF5-D268-4779-8BDC-5F31CD346619}" type="pres">
      <dgm:prSet presAssocID="{C72C4934-5FE9-4DBB-A08A-7F1B4A9C8748}" presName="composite" presStyleCnt="0"/>
      <dgm:spPr/>
    </dgm:pt>
    <dgm:pt modelId="{74B1E778-47FA-4553-9619-6AED3C7BF54B}" type="pres">
      <dgm:prSet presAssocID="{C72C4934-5FE9-4DBB-A08A-7F1B4A9C8748}" presName="parTx" presStyleLbl="alignNode1" presStyleIdx="0" presStyleCnt="10">
        <dgm:presLayoutVars>
          <dgm:chMax val="0"/>
          <dgm:chPref val="0"/>
        </dgm:presLayoutVars>
      </dgm:prSet>
      <dgm:spPr/>
    </dgm:pt>
    <dgm:pt modelId="{5024BF53-293D-4AFC-BE1E-56E7F3E2A761}" type="pres">
      <dgm:prSet presAssocID="{C72C4934-5FE9-4DBB-A08A-7F1B4A9C8748}" presName="desTx" presStyleLbl="alignAccFollowNode1" presStyleIdx="0" presStyleCnt="10" custLinFactNeighborX="969" custLinFactNeighborY="-1517">
        <dgm:presLayoutVars/>
      </dgm:prSet>
      <dgm:spPr/>
    </dgm:pt>
    <dgm:pt modelId="{4E4C04DD-6ECC-4E36-8E19-008CD4F8FDE2}" type="pres">
      <dgm:prSet presAssocID="{20605592-927E-405E-8B00-E10FE99CB677}" presName="space" presStyleCnt="0"/>
      <dgm:spPr/>
    </dgm:pt>
    <dgm:pt modelId="{0FB482FB-6C66-44D0-A8A2-68022B23ECA7}" type="pres">
      <dgm:prSet presAssocID="{61E3ADCC-FD77-40D5-B8A1-E0A1186A223A}" presName="composite" presStyleCnt="0"/>
      <dgm:spPr/>
    </dgm:pt>
    <dgm:pt modelId="{F6D0A719-61BA-4228-BE6F-4CBB41FDC2E9}" type="pres">
      <dgm:prSet presAssocID="{61E3ADCC-FD77-40D5-B8A1-E0A1186A223A}" presName="parTx" presStyleLbl="alignNode1" presStyleIdx="1" presStyleCnt="10">
        <dgm:presLayoutVars>
          <dgm:chMax val="0"/>
          <dgm:chPref val="0"/>
        </dgm:presLayoutVars>
      </dgm:prSet>
      <dgm:spPr/>
    </dgm:pt>
    <dgm:pt modelId="{5E0A2D76-AB43-42B6-8D9A-F2FA5A1CDF3B}" type="pres">
      <dgm:prSet presAssocID="{61E3ADCC-FD77-40D5-B8A1-E0A1186A223A}" presName="desTx" presStyleLbl="alignAccFollowNode1" presStyleIdx="1" presStyleCnt="10" custScaleX="129201" custLinFactNeighborX="969" custLinFactNeighborY="-1517">
        <dgm:presLayoutVars/>
      </dgm:prSet>
      <dgm:spPr/>
    </dgm:pt>
    <dgm:pt modelId="{9E0C9864-FEFE-4853-829C-A3592913CC7C}" type="pres">
      <dgm:prSet presAssocID="{28D9702E-E935-4D11-9A3B-43ED81DFF815}" presName="space" presStyleCnt="0"/>
      <dgm:spPr/>
    </dgm:pt>
    <dgm:pt modelId="{9D2E6E19-624B-41E9-A378-7C5ABA679F14}" type="pres">
      <dgm:prSet presAssocID="{B4E6D863-398A-486F-B360-CD8A9F1E93D4}" presName="composite" presStyleCnt="0"/>
      <dgm:spPr/>
    </dgm:pt>
    <dgm:pt modelId="{FD2F148B-50D6-4622-8C76-2C1E9B59BB14}" type="pres">
      <dgm:prSet presAssocID="{B4E6D863-398A-486F-B360-CD8A9F1E93D4}" presName="parTx" presStyleLbl="alignNode1" presStyleIdx="2" presStyleCnt="10">
        <dgm:presLayoutVars>
          <dgm:chMax val="0"/>
          <dgm:chPref val="0"/>
        </dgm:presLayoutVars>
      </dgm:prSet>
      <dgm:spPr/>
    </dgm:pt>
    <dgm:pt modelId="{4F3E9B58-34B1-406B-8BBF-C7DCD77FF8BE}" type="pres">
      <dgm:prSet presAssocID="{B4E6D863-398A-486F-B360-CD8A9F1E93D4}" presName="desTx" presStyleLbl="alignAccFollowNode1" presStyleIdx="2" presStyleCnt="10" custLinFactNeighborX="969" custLinFactNeighborY="-1517">
        <dgm:presLayoutVars/>
      </dgm:prSet>
      <dgm:spPr/>
    </dgm:pt>
    <dgm:pt modelId="{483C56B3-7AEB-4EE9-9AEB-8B556278B336}" type="pres">
      <dgm:prSet presAssocID="{32ECAFF7-A2EE-4DB1-8444-3D91FBCA9239}" presName="space" presStyleCnt="0"/>
      <dgm:spPr/>
    </dgm:pt>
    <dgm:pt modelId="{FA8908F9-8594-423F-AC94-83818809FD22}" type="pres">
      <dgm:prSet presAssocID="{ED3C03CA-C1D4-4083-9F4A-170B8479917E}" presName="composite" presStyleCnt="0"/>
      <dgm:spPr/>
    </dgm:pt>
    <dgm:pt modelId="{AD4CAFE8-B2CE-4422-BF3A-095DFFE95E42}" type="pres">
      <dgm:prSet presAssocID="{ED3C03CA-C1D4-4083-9F4A-170B8479917E}" presName="parTx" presStyleLbl="alignNode1" presStyleIdx="3" presStyleCnt="10">
        <dgm:presLayoutVars>
          <dgm:chMax val="0"/>
          <dgm:chPref val="0"/>
        </dgm:presLayoutVars>
      </dgm:prSet>
      <dgm:spPr/>
    </dgm:pt>
    <dgm:pt modelId="{87C4BCA3-3F82-419B-8868-40AD307570DF}" type="pres">
      <dgm:prSet presAssocID="{ED3C03CA-C1D4-4083-9F4A-170B8479917E}" presName="desTx" presStyleLbl="alignAccFollowNode1" presStyleIdx="3" presStyleCnt="10" custLinFactNeighborX="969" custLinFactNeighborY="-1517">
        <dgm:presLayoutVars/>
      </dgm:prSet>
      <dgm:spPr/>
    </dgm:pt>
    <dgm:pt modelId="{59875603-667B-451C-8908-B16209F4CE78}" type="pres">
      <dgm:prSet presAssocID="{23FFE692-CB27-4543-A4E2-7B6EBCF4C5C2}" presName="space" presStyleCnt="0"/>
      <dgm:spPr/>
    </dgm:pt>
    <dgm:pt modelId="{2D729D39-0696-4996-AE70-5106B18270E2}" type="pres">
      <dgm:prSet presAssocID="{E9E2EAE4-CE4E-4C06-B942-8BD06EFFC6FF}" presName="composite" presStyleCnt="0"/>
      <dgm:spPr/>
    </dgm:pt>
    <dgm:pt modelId="{4F185896-8512-494D-90BF-3E5A937DC785}" type="pres">
      <dgm:prSet presAssocID="{E9E2EAE4-CE4E-4C06-B942-8BD06EFFC6FF}" presName="parTx" presStyleLbl="alignNode1" presStyleIdx="4" presStyleCnt="10">
        <dgm:presLayoutVars>
          <dgm:chMax val="0"/>
          <dgm:chPref val="0"/>
        </dgm:presLayoutVars>
      </dgm:prSet>
      <dgm:spPr/>
    </dgm:pt>
    <dgm:pt modelId="{85FFA951-7101-4882-BA07-3AE5C1EC5513}" type="pres">
      <dgm:prSet presAssocID="{E9E2EAE4-CE4E-4C06-B942-8BD06EFFC6FF}" presName="desTx" presStyleLbl="alignAccFollowNode1" presStyleIdx="4" presStyleCnt="10" custLinFactNeighborX="969" custLinFactNeighborY="-1517">
        <dgm:presLayoutVars/>
      </dgm:prSet>
      <dgm:spPr/>
    </dgm:pt>
    <dgm:pt modelId="{326A6FC8-21F6-4661-B3B1-7C32FB7E4082}" type="pres">
      <dgm:prSet presAssocID="{711397AE-8208-4BEA-8F66-E22D86559DE5}" presName="space" presStyleCnt="0"/>
      <dgm:spPr/>
    </dgm:pt>
    <dgm:pt modelId="{CA209D28-D5BB-40AD-B79D-ADA15FE1057E}" type="pres">
      <dgm:prSet presAssocID="{3A2097C4-B13F-45AB-9CD0-DFCBFB981F22}" presName="composite" presStyleCnt="0"/>
      <dgm:spPr/>
    </dgm:pt>
    <dgm:pt modelId="{BFD532C7-8552-4889-BFEB-25806E509DB7}" type="pres">
      <dgm:prSet presAssocID="{3A2097C4-B13F-45AB-9CD0-DFCBFB981F22}" presName="parTx" presStyleLbl="alignNode1" presStyleIdx="5" presStyleCnt="10">
        <dgm:presLayoutVars>
          <dgm:chMax val="0"/>
          <dgm:chPref val="0"/>
        </dgm:presLayoutVars>
      </dgm:prSet>
      <dgm:spPr/>
    </dgm:pt>
    <dgm:pt modelId="{FA3B0984-B86A-48B4-89DD-C310BF6477A8}" type="pres">
      <dgm:prSet presAssocID="{3A2097C4-B13F-45AB-9CD0-DFCBFB981F22}" presName="desTx" presStyleLbl="alignAccFollowNode1" presStyleIdx="5" presStyleCnt="10" custLinFactNeighborX="969" custLinFactNeighborY="-1517">
        <dgm:presLayoutVars/>
      </dgm:prSet>
      <dgm:spPr/>
    </dgm:pt>
    <dgm:pt modelId="{E7171C64-71F6-48D8-BA4A-153F5165D137}" type="pres">
      <dgm:prSet presAssocID="{D1F1050E-6936-48E0-AB9E-A929C38A1CDD}" presName="space" presStyleCnt="0"/>
      <dgm:spPr/>
    </dgm:pt>
    <dgm:pt modelId="{CC7796CE-CCF8-469E-9877-21720715F00E}" type="pres">
      <dgm:prSet presAssocID="{91988A8C-6F8F-4802-A3DB-68571B5FD2DB}" presName="composite" presStyleCnt="0"/>
      <dgm:spPr/>
    </dgm:pt>
    <dgm:pt modelId="{8C4B1B44-7838-4E17-B167-F9385F4B3E8B}" type="pres">
      <dgm:prSet presAssocID="{91988A8C-6F8F-4802-A3DB-68571B5FD2DB}" presName="parTx" presStyleLbl="alignNode1" presStyleIdx="6" presStyleCnt="10">
        <dgm:presLayoutVars>
          <dgm:chMax val="0"/>
          <dgm:chPref val="0"/>
        </dgm:presLayoutVars>
      </dgm:prSet>
      <dgm:spPr/>
    </dgm:pt>
    <dgm:pt modelId="{5C63BA98-8409-473C-840E-D83209BDE113}" type="pres">
      <dgm:prSet presAssocID="{91988A8C-6F8F-4802-A3DB-68571B5FD2DB}" presName="desTx" presStyleLbl="alignAccFollowNode1" presStyleIdx="6" presStyleCnt="10" custLinFactNeighborX="969" custLinFactNeighborY="-1517">
        <dgm:presLayoutVars/>
      </dgm:prSet>
      <dgm:spPr/>
    </dgm:pt>
    <dgm:pt modelId="{A32E1A62-0531-4B7B-BBD1-E776A552DC78}" type="pres">
      <dgm:prSet presAssocID="{0A19FD7C-5772-4B12-8E09-786DB135794E}" presName="space" presStyleCnt="0"/>
      <dgm:spPr/>
    </dgm:pt>
    <dgm:pt modelId="{672F00B9-1C1A-434B-A5A3-DFF952B3BFF9}" type="pres">
      <dgm:prSet presAssocID="{F9373C25-A412-468C-9FB7-C3F7D4A3FF41}" presName="composite" presStyleCnt="0"/>
      <dgm:spPr/>
    </dgm:pt>
    <dgm:pt modelId="{3074733A-0ADF-4BFC-A14D-19284F7588DA}" type="pres">
      <dgm:prSet presAssocID="{F9373C25-A412-468C-9FB7-C3F7D4A3FF41}" presName="parTx" presStyleLbl="alignNode1" presStyleIdx="7" presStyleCnt="10">
        <dgm:presLayoutVars>
          <dgm:chMax val="0"/>
          <dgm:chPref val="0"/>
        </dgm:presLayoutVars>
      </dgm:prSet>
      <dgm:spPr/>
    </dgm:pt>
    <dgm:pt modelId="{78F9192B-75CC-4DDC-B1B3-5D9D71AB1D2C}" type="pres">
      <dgm:prSet presAssocID="{F9373C25-A412-468C-9FB7-C3F7D4A3FF41}" presName="desTx" presStyleLbl="alignAccFollowNode1" presStyleIdx="7" presStyleCnt="10" custLinFactNeighborX="969" custLinFactNeighborY="-1517">
        <dgm:presLayoutVars/>
      </dgm:prSet>
      <dgm:spPr/>
    </dgm:pt>
    <dgm:pt modelId="{E7EDD750-53CD-4AB5-9F85-98671299D224}" type="pres">
      <dgm:prSet presAssocID="{17CCA3DE-83B1-46A7-9423-56F10E49F380}" presName="space" presStyleCnt="0"/>
      <dgm:spPr/>
    </dgm:pt>
    <dgm:pt modelId="{CF1B0DD7-2164-4872-B1CD-F49A35FE304A}" type="pres">
      <dgm:prSet presAssocID="{D80BE2C0-1FDF-43D0-930F-06965504EC1A}" presName="composite" presStyleCnt="0"/>
      <dgm:spPr/>
    </dgm:pt>
    <dgm:pt modelId="{2E91DE23-78DE-4479-BBFA-A132D351D8CA}" type="pres">
      <dgm:prSet presAssocID="{D80BE2C0-1FDF-43D0-930F-06965504EC1A}" presName="parTx" presStyleLbl="alignNode1" presStyleIdx="8" presStyleCnt="10">
        <dgm:presLayoutVars>
          <dgm:chMax val="0"/>
          <dgm:chPref val="0"/>
        </dgm:presLayoutVars>
      </dgm:prSet>
      <dgm:spPr/>
    </dgm:pt>
    <dgm:pt modelId="{A58CB82E-7B8D-4F02-B2BB-80048BF91EC0}" type="pres">
      <dgm:prSet presAssocID="{D80BE2C0-1FDF-43D0-930F-06965504EC1A}" presName="desTx" presStyleLbl="alignAccFollowNode1" presStyleIdx="8" presStyleCnt="10" custLinFactNeighborX="969" custLinFactNeighborY="-1517">
        <dgm:presLayoutVars/>
      </dgm:prSet>
      <dgm:spPr/>
    </dgm:pt>
    <dgm:pt modelId="{1BE2FF79-25CF-4323-BA7B-5544BBC3A805}" type="pres">
      <dgm:prSet presAssocID="{1EBA5AD2-49D5-4233-A27B-AA8B6469B39A}" presName="space" presStyleCnt="0"/>
      <dgm:spPr/>
    </dgm:pt>
    <dgm:pt modelId="{D179D48A-66DD-4DE0-9DCE-D8D390713553}" type="pres">
      <dgm:prSet presAssocID="{D7CE4419-0A71-4CBD-8A9A-F7E5D6FAA8B6}" presName="composite" presStyleCnt="0"/>
      <dgm:spPr/>
    </dgm:pt>
    <dgm:pt modelId="{47F05495-F934-479A-AF5E-10D650C70C03}" type="pres">
      <dgm:prSet presAssocID="{D7CE4419-0A71-4CBD-8A9A-F7E5D6FAA8B6}" presName="parTx" presStyleLbl="alignNode1" presStyleIdx="9" presStyleCnt="10" custScaleX="132660" custScaleY="100000">
        <dgm:presLayoutVars>
          <dgm:chMax val="0"/>
          <dgm:chPref val="0"/>
        </dgm:presLayoutVars>
      </dgm:prSet>
      <dgm:spPr/>
    </dgm:pt>
    <dgm:pt modelId="{197C090B-9A4F-4119-8260-697297A1E049}" type="pres">
      <dgm:prSet presAssocID="{D7CE4419-0A71-4CBD-8A9A-F7E5D6FAA8B6}" presName="desTx" presStyleLbl="alignAccFollowNode1" presStyleIdx="9" presStyleCnt="10" custScaleX="136140" custLinFactNeighborX="4862" custLinFactNeighborY="731">
        <dgm:presLayoutVars/>
      </dgm:prSet>
      <dgm:spPr/>
    </dgm:pt>
  </dgm:ptLst>
  <dgm:cxnLst>
    <dgm:cxn modelId="{7109A000-F051-461D-81E3-29A79015692D}" type="presOf" srcId="{B4E6D863-398A-486F-B360-CD8A9F1E93D4}" destId="{FD2F148B-50D6-4622-8C76-2C1E9B59BB14}" srcOrd="0" destOrd="0" presId="urn:microsoft.com/office/officeart/2016/7/layout/HorizontalActionList"/>
    <dgm:cxn modelId="{EEE05502-3F31-444F-BBE2-B26D341B6C86}" srcId="{77C65825-D52A-412C-9E3E-1665141D4F05}" destId="{ED3C03CA-C1D4-4083-9F4A-170B8479917E}" srcOrd="3" destOrd="0" parTransId="{49D5A449-4643-4FC4-8FAF-B2E20BFF2778}" sibTransId="{23FFE692-CB27-4543-A4E2-7B6EBCF4C5C2}"/>
    <dgm:cxn modelId="{9FE6A30A-C0E5-4132-98A7-D10257F8F567}" type="presOf" srcId="{9C8D13A1-AF55-44FC-B7C5-4FF093E94CFE}" destId="{5C63BA98-8409-473C-840E-D83209BDE113}" srcOrd="0" destOrd="0" presId="urn:microsoft.com/office/officeart/2016/7/layout/HorizontalActionList"/>
    <dgm:cxn modelId="{B8B35A0C-11EE-4B30-BB4A-0456EB88836E}" type="presOf" srcId="{ED3C03CA-C1D4-4083-9F4A-170B8479917E}" destId="{AD4CAFE8-B2CE-4422-BF3A-095DFFE95E42}" srcOrd="0" destOrd="0" presId="urn:microsoft.com/office/officeart/2016/7/layout/HorizontalActionList"/>
    <dgm:cxn modelId="{3C93960D-BDB5-408B-B5FC-D94DB841EE85}" type="presOf" srcId="{F12DBB97-7E6B-4B25-B840-C8F4B824E8D3}" destId="{FA3B0984-B86A-48B4-89DD-C310BF6477A8}" srcOrd="0" destOrd="0" presId="urn:microsoft.com/office/officeart/2016/7/layout/HorizontalActionList"/>
    <dgm:cxn modelId="{9101C50F-BB8A-4D6C-8924-CF229825B665}" type="presOf" srcId="{C67AA92D-2687-4B6B-989B-ED89B5CDE00C}" destId="{78F9192B-75CC-4DDC-B1B3-5D9D71AB1D2C}" srcOrd="0" destOrd="0" presId="urn:microsoft.com/office/officeart/2016/7/layout/HorizontalActionList"/>
    <dgm:cxn modelId="{E1E2B314-8F2E-4849-BAD3-E702658753B0}" srcId="{77C65825-D52A-412C-9E3E-1665141D4F05}" destId="{D7CE4419-0A71-4CBD-8A9A-F7E5D6FAA8B6}" srcOrd="9" destOrd="0" parTransId="{DAF0799B-D670-4430-B570-A03F212C0C57}" sibTransId="{E02E73D9-8411-4F7E-9652-4C0358CECCA6}"/>
    <dgm:cxn modelId="{F5D03915-63F9-4FA8-AF50-37062E3C23F1}" type="presOf" srcId="{77C65825-D52A-412C-9E3E-1665141D4F05}" destId="{B6054E8A-4F82-4696-8834-561867EE7CE5}" srcOrd="0" destOrd="0" presId="urn:microsoft.com/office/officeart/2016/7/layout/HorizontalActionList"/>
    <dgm:cxn modelId="{3D38D615-0526-4EA7-BA49-30A849448DBF}" type="presOf" srcId="{8C5E0D2C-9E01-449D-BAC7-729B5B2E7E03}" destId="{5E0A2D76-AB43-42B6-8D9A-F2FA5A1CDF3B}" srcOrd="0" destOrd="0" presId="urn:microsoft.com/office/officeart/2016/7/layout/HorizontalActionList"/>
    <dgm:cxn modelId="{8AC06017-14B2-4A9B-B083-96F08BFADF05}" type="presOf" srcId="{32A121B6-B1BD-428D-BE9E-500714E4CA28}" destId="{4F3E9B58-34B1-406B-8BBF-C7DCD77FF8BE}" srcOrd="0" destOrd="0" presId="urn:microsoft.com/office/officeart/2016/7/layout/HorizontalActionList"/>
    <dgm:cxn modelId="{234BFF19-2CFB-4000-908B-BE1E36A4F0F9}" srcId="{77C65825-D52A-412C-9E3E-1665141D4F05}" destId="{B4E6D863-398A-486F-B360-CD8A9F1E93D4}" srcOrd="2" destOrd="0" parTransId="{1D9507C4-B4F2-46D9-AC2B-3EB3B47D42C8}" sibTransId="{32ECAFF7-A2EE-4DB1-8444-3D91FBCA9239}"/>
    <dgm:cxn modelId="{9B808923-7395-4E7E-92D0-48F27B4C48B6}" srcId="{C72C4934-5FE9-4DBB-A08A-7F1B4A9C8748}" destId="{16BC8EF6-A51E-4052-AD66-8273FEE7BC8F}" srcOrd="0" destOrd="0" parTransId="{5A85FC6B-26F6-4FF9-8C9D-541A59557255}" sibTransId="{29A7A0A2-9D9D-49F3-B408-81992118E56D}"/>
    <dgm:cxn modelId="{6A344128-90CF-495C-A7C1-FCFC33057984}" srcId="{77C65825-D52A-412C-9E3E-1665141D4F05}" destId="{91988A8C-6F8F-4802-A3DB-68571B5FD2DB}" srcOrd="6" destOrd="0" parTransId="{8DB95BE8-22C7-49F6-BE86-F5CD9EAC81E9}" sibTransId="{0A19FD7C-5772-4B12-8E09-786DB135794E}"/>
    <dgm:cxn modelId="{493EE032-4459-49A6-802A-88A5DFB01928}" srcId="{E9E2EAE4-CE4E-4C06-B942-8BD06EFFC6FF}" destId="{82D7F7DF-A749-46DB-B8C0-B88C097036C0}" srcOrd="0" destOrd="0" parTransId="{F4FC6D0E-562C-44E7-89E6-A8F218606AD8}" sibTransId="{D28BA759-E1DF-4CA8-B1F1-52BB063FD304}"/>
    <dgm:cxn modelId="{1A9C7941-59D5-4287-BBB2-E8605F1E3B17}" srcId="{3A2097C4-B13F-45AB-9CD0-DFCBFB981F22}" destId="{F12DBB97-7E6B-4B25-B840-C8F4B824E8D3}" srcOrd="0" destOrd="0" parTransId="{3881BCE7-8FD9-4867-8353-B6BC809FB0E0}" sibTransId="{1B2B5F7F-6B31-45B7-9344-BCB9CDC06F0A}"/>
    <dgm:cxn modelId="{F9D37543-8B41-44F0-8C8B-CA758C6E1E87}" srcId="{77C65825-D52A-412C-9E3E-1665141D4F05}" destId="{61E3ADCC-FD77-40D5-B8A1-E0A1186A223A}" srcOrd="1" destOrd="0" parTransId="{8CC6D3E8-63E9-4540-84D8-8AEC5390CE6C}" sibTransId="{28D9702E-E935-4D11-9A3B-43ED81DFF815}"/>
    <dgm:cxn modelId="{413F9A43-0094-43B6-A1C9-1E05733F6048}" type="presOf" srcId="{3A2097C4-B13F-45AB-9CD0-DFCBFB981F22}" destId="{BFD532C7-8552-4889-BFEB-25806E509DB7}" srcOrd="0" destOrd="0" presId="urn:microsoft.com/office/officeart/2016/7/layout/HorizontalActionList"/>
    <dgm:cxn modelId="{4335C965-DDAD-4790-87E6-A48640EF0B25}" srcId="{77C65825-D52A-412C-9E3E-1665141D4F05}" destId="{F9373C25-A412-468C-9FB7-C3F7D4A3FF41}" srcOrd="7" destOrd="0" parTransId="{F0EB8231-2919-44ED-BE5C-CD6EF0411E98}" sibTransId="{17CCA3DE-83B1-46A7-9423-56F10E49F380}"/>
    <dgm:cxn modelId="{8E33F349-1199-4B11-9121-D40AF6F07E0C}" srcId="{77C65825-D52A-412C-9E3E-1665141D4F05}" destId="{C72C4934-5FE9-4DBB-A08A-7F1B4A9C8748}" srcOrd="0" destOrd="0" parTransId="{5053CF4A-49E8-4223-A9FD-A91EC8F3A074}" sibTransId="{20605592-927E-405E-8B00-E10FE99CB677}"/>
    <dgm:cxn modelId="{83BB984A-2566-4CE4-96AF-3501751E7739}" type="presOf" srcId="{61E3ADCC-FD77-40D5-B8A1-E0A1186A223A}" destId="{F6D0A719-61BA-4228-BE6F-4CBB41FDC2E9}" srcOrd="0" destOrd="0" presId="urn:microsoft.com/office/officeart/2016/7/layout/HorizontalActionList"/>
    <dgm:cxn modelId="{B37FD56A-42BA-49A4-9D45-525B453C3EFE}" type="presOf" srcId="{D7CE4419-0A71-4CBD-8A9A-F7E5D6FAA8B6}" destId="{47F05495-F934-479A-AF5E-10D650C70C03}" srcOrd="0" destOrd="0" presId="urn:microsoft.com/office/officeart/2016/7/layout/HorizontalActionList"/>
    <dgm:cxn modelId="{F4996F4B-F69C-43C7-9E28-7FECDDBC78F3}" srcId="{ED3C03CA-C1D4-4083-9F4A-170B8479917E}" destId="{15F0A5E6-FAF3-4D8F-88D2-0ACCA0041D5A}" srcOrd="0" destOrd="0" parTransId="{896D99B8-EC4C-458B-88EE-FC6A582BFEE5}" sibTransId="{95A998C7-F331-47A4-8EE2-235008AD0817}"/>
    <dgm:cxn modelId="{D256796F-D7BA-4E7E-968E-FFD3116C329A}" srcId="{61E3ADCC-FD77-40D5-B8A1-E0A1186A223A}" destId="{8C5E0D2C-9E01-449D-BAC7-729B5B2E7E03}" srcOrd="0" destOrd="0" parTransId="{DC579F4A-052B-42AA-B107-C67D9DD86392}" sibTransId="{6E4D192E-AE68-4711-B624-3CAC77FD6A79}"/>
    <dgm:cxn modelId="{EB391B50-361F-4B78-A343-2508165F16F9}" srcId="{B4E6D863-398A-486F-B360-CD8A9F1E93D4}" destId="{32A121B6-B1BD-428D-BE9E-500714E4CA28}" srcOrd="0" destOrd="0" parTransId="{F5C64CAE-3B37-4B41-BF72-CF7F229E80E1}" sibTransId="{A3505D6D-1BA4-4D1F-8B7A-272862AD15F0}"/>
    <dgm:cxn modelId="{36A3DF71-664B-4570-AB3B-7BBB12F2FCB4}" type="presOf" srcId="{E9E2EAE4-CE4E-4C06-B942-8BD06EFFC6FF}" destId="{4F185896-8512-494D-90BF-3E5A937DC785}" srcOrd="0" destOrd="0" presId="urn:microsoft.com/office/officeart/2016/7/layout/HorizontalActionList"/>
    <dgm:cxn modelId="{801AD958-F2DD-4F3A-AC5D-B039040DF667}" type="presOf" srcId="{F9373C25-A412-468C-9FB7-C3F7D4A3FF41}" destId="{3074733A-0ADF-4BFC-A14D-19284F7588DA}" srcOrd="0" destOrd="0" presId="urn:microsoft.com/office/officeart/2016/7/layout/HorizontalActionList"/>
    <dgm:cxn modelId="{54BD937C-7AE0-4207-BC1D-3308D129DE6E}" srcId="{F9373C25-A412-468C-9FB7-C3F7D4A3FF41}" destId="{C67AA92D-2687-4B6B-989B-ED89B5CDE00C}" srcOrd="0" destOrd="0" parTransId="{83ACABA7-8F8A-4984-A3BA-3D2E5DF15D01}" sibTransId="{14F4D332-BDDC-4788-82B3-F801F00796AD}"/>
    <dgm:cxn modelId="{BEADDD7E-B89E-4159-A982-60C0B82244D0}" srcId="{D80BE2C0-1FDF-43D0-930F-06965504EC1A}" destId="{54E1408B-BFF6-4A11-A33B-A8E727A9E43D}" srcOrd="0" destOrd="0" parTransId="{9FFED0A6-84D1-4A07-9767-6E64D6549CC5}" sibTransId="{4160F5FC-F229-47D1-877A-E9494D9B4564}"/>
    <dgm:cxn modelId="{2946AB86-CFB7-47E6-86BC-3DA970498384}" type="presOf" srcId="{C72C4934-5FE9-4DBB-A08A-7F1B4A9C8748}" destId="{74B1E778-47FA-4553-9619-6AED3C7BF54B}" srcOrd="0" destOrd="0" presId="urn:microsoft.com/office/officeart/2016/7/layout/HorizontalActionList"/>
    <dgm:cxn modelId="{A71D2789-70C4-4F7A-86AE-833718DA9396}" type="presOf" srcId="{16BC8EF6-A51E-4052-AD66-8273FEE7BC8F}" destId="{5024BF53-293D-4AFC-BE1E-56E7F3E2A761}" srcOrd="0" destOrd="0" presId="urn:microsoft.com/office/officeart/2016/7/layout/HorizontalActionList"/>
    <dgm:cxn modelId="{95A23296-84C1-4AA5-9CBC-CDB84DDCD6D1}" type="presOf" srcId="{57885BE2-9F6D-4830-9697-BEB16E99858D}" destId="{197C090B-9A4F-4119-8260-697297A1E049}" srcOrd="0" destOrd="0" presId="urn:microsoft.com/office/officeart/2016/7/layout/HorizontalActionList"/>
    <dgm:cxn modelId="{B7DC599B-0832-4752-A968-CA53B784E19B}" srcId="{91988A8C-6F8F-4802-A3DB-68571B5FD2DB}" destId="{9C8D13A1-AF55-44FC-B7C5-4FF093E94CFE}" srcOrd="0" destOrd="0" parTransId="{3D463D73-44D2-451D-BDE2-89F168D666F9}" sibTransId="{8F791376-D4B4-48AB-B4FC-4E64B5293ABB}"/>
    <dgm:cxn modelId="{35A958AA-85CE-4F07-83A6-54796D97A84D}" type="presOf" srcId="{54E1408B-BFF6-4A11-A33B-A8E727A9E43D}" destId="{A58CB82E-7B8D-4F02-B2BB-80048BF91EC0}" srcOrd="0" destOrd="0" presId="urn:microsoft.com/office/officeart/2016/7/layout/HorizontalActionList"/>
    <dgm:cxn modelId="{6035C8AC-5AA3-41C8-AB2F-68344892B20C}" type="presOf" srcId="{82D7F7DF-A749-46DB-B8C0-B88C097036C0}" destId="{85FFA951-7101-4882-BA07-3AE5C1EC5513}" srcOrd="0" destOrd="0" presId="urn:microsoft.com/office/officeart/2016/7/layout/HorizontalActionList"/>
    <dgm:cxn modelId="{E6FFEEB6-D599-445E-8E18-8EA66ECBC5B5}" srcId="{D7CE4419-0A71-4CBD-8A9A-F7E5D6FAA8B6}" destId="{57885BE2-9F6D-4830-9697-BEB16E99858D}" srcOrd="0" destOrd="0" parTransId="{648112DB-16A5-4271-9175-29D40BC4A8AE}" sibTransId="{DB81F974-8FDE-47B7-8982-A8BFE04B883E}"/>
    <dgm:cxn modelId="{9AEAF6C2-42D9-49C8-AE25-CEE912496A9D}" srcId="{77C65825-D52A-412C-9E3E-1665141D4F05}" destId="{E9E2EAE4-CE4E-4C06-B942-8BD06EFFC6FF}" srcOrd="4" destOrd="0" parTransId="{49B3949C-0958-4CCC-BB15-930E6F53535A}" sibTransId="{711397AE-8208-4BEA-8F66-E22D86559DE5}"/>
    <dgm:cxn modelId="{693EB1CE-8C28-417C-ACE8-804D18BCE674}" srcId="{77C65825-D52A-412C-9E3E-1665141D4F05}" destId="{3A2097C4-B13F-45AB-9CD0-DFCBFB981F22}" srcOrd="5" destOrd="0" parTransId="{C97A5138-3EBE-4B8E-ADC4-5EAED8397915}" sibTransId="{D1F1050E-6936-48E0-AB9E-A929C38A1CDD}"/>
    <dgm:cxn modelId="{946A66E5-6BE1-4901-B025-B47BDBDA542D}" type="presOf" srcId="{15F0A5E6-FAF3-4D8F-88D2-0ACCA0041D5A}" destId="{87C4BCA3-3F82-419B-8868-40AD307570DF}" srcOrd="0" destOrd="0" presId="urn:microsoft.com/office/officeart/2016/7/layout/HorizontalActionList"/>
    <dgm:cxn modelId="{570E1CE7-2453-4551-9135-98111CC41A95}" type="presOf" srcId="{D80BE2C0-1FDF-43D0-930F-06965504EC1A}" destId="{2E91DE23-78DE-4479-BBFA-A132D351D8CA}" srcOrd="0" destOrd="0" presId="urn:microsoft.com/office/officeart/2016/7/layout/HorizontalActionList"/>
    <dgm:cxn modelId="{DA42DAF4-1E8D-4B25-86A4-FB9B267CCCED}" srcId="{77C65825-D52A-412C-9E3E-1665141D4F05}" destId="{D80BE2C0-1FDF-43D0-930F-06965504EC1A}" srcOrd="8" destOrd="0" parTransId="{CFA4E676-653D-4493-8D74-E29B2138CD26}" sibTransId="{1EBA5AD2-49D5-4233-A27B-AA8B6469B39A}"/>
    <dgm:cxn modelId="{A06BD1F6-5D3E-40B8-944A-725D66C5D9AE}" type="presOf" srcId="{91988A8C-6F8F-4802-A3DB-68571B5FD2DB}" destId="{8C4B1B44-7838-4E17-B167-F9385F4B3E8B}" srcOrd="0" destOrd="0" presId="urn:microsoft.com/office/officeart/2016/7/layout/HorizontalActionList"/>
    <dgm:cxn modelId="{76F57DDF-959B-4D8F-8F47-A45742132E3B}" type="presParOf" srcId="{B6054E8A-4F82-4696-8834-561867EE7CE5}" destId="{52B28FF5-D268-4779-8BDC-5F31CD346619}" srcOrd="0" destOrd="0" presId="urn:microsoft.com/office/officeart/2016/7/layout/HorizontalActionList"/>
    <dgm:cxn modelId="{CDFB10CE-E325-439D-86B7-4B3C51C384E7}" type="presParOf" srcId="{52B28FF5-D268-4779-8BDC-5F31CD346619}" destId="{74B1E778-47FA-4553-9619-6AED3C7BF54B}" srcOrd="0" destOrd="0" presId="urn:microsoft.com/office/officeart/2016/7/layout/HorizontalActionList"/>
    <dgm:cxn modelId="{67856D74-253F-4D4E-B2BC-232FE9CF5046}" type="presParOf" srcId="{52B28FF5-D268-4779-8BDC-5F31CD346619}" destId="{5024BF53-293D-4AFC-BE1E-56E7F3E2A761}" srcOrd="1" destOrd="0" presId="urn:microsoft.com/office/officeart/2016/7/layout/HorizontalActionList"/>
    <dgm:cxn modelId="{4FA4F0F6-40A4-415D-9926-E288AA93CAD0}" type="presParOf" srcId="{B6054E8A-4F82-4696-8834-561867EE7CE5}" destId="{4E4C04DD-6ECC-4E36-8E19-008CD4F8FDE2}" srcOrd="1" destOrd="0" presId="urn:microsoft.com/office/officeart/2016/7/layout/HorizontalActionList"/>
    <dgm:cxn modelId="{C26E9CB4-F7C7-410B-A2F1-CC17B42769F7}" type="presParOf" srcId="{B6054E8A-4F82-4696-8834-561867EE7CE5}" destId="{0FB482FB-6C66-44D0-A8A2-68022B23ECA7}" srcOrd="2" destOrd="0" presId="urn:microsoft.com/office/officeart/2016/7/layout/HorizontalActionList"/>
    <dgm:cxn modelId="{1DDCA4F4-108F-485A-A016-4554DFA6F8D1}" type="presParOf" srcId="{0FB482FB-6C66-44D0-A8A2-68022B23ECA7}" destId="{F6D0A719-61BA-4228-BE6F-4CBB41FDC2E9}" srcOrd="0" destOrd="0" presId="urn:microsoft.com/office/officeart/2016/7/layout/HorizontalActionList"/>
    <dgm:cxn modelId="{2FB6A91D-9397-44DC-90CF-52E38C7449FF}" type="presParOf" srcId="{0FB482FB-6C66-44D0-A8A2-68022B23ECA7}" destId="{5E0A2D76-AB43-42B6-8D9A-F2FA5A1CDF3B}" srcOrd="1" destOrd="0" presId="urn:microsoft.com/office/officeart/2016/7/layout/HorizontalActionList"/>
    <dgm:cxn modelId="{150D159D-162D-4E68-99B3-51E18C67A533}" type="presParOf" srcId="{B6054E8A-4F82-4696-8834-561867EE7CE5}" destId="{9E0C9864-FEFE-4853-829C-A3592913CC7C}" srcOrd="3" destOrd="0" presId="urn:microsoft.com/office/officeart/2016/7/layout/HorizontalActionList"/>
    <dgm:cxn modelId="{5C284C6F-AEDF-4AD7-8B2D-C8E838892B51}" type="presParOf" srcId="{B6054E8A-4F82-4696-8834-561867EE7CE5}" destId="{9D2E6E19-624B-41E9-A378-7C5ABA679F14}" srcOrd="4" destOrd="0" presId="urn:microsoft.com/office/officeart/2016/7/layout/HorizontalActionList"/>
    <dgm:cxn modelId="{D48F0B6B-528F-4FF7-A9F9-9CC715948251}" type="presParOf" srcId="{9D2E6E19-624B-41E9-A378-7C5ABA679F14}" destId="{FD2F148B-50D6-4622-8C76-2C1E9B59BB14}" srcOrd="0" destOrd="0" presId="urn:microsoft.com/office/officeart/2016/7/layout/HorizontalActionList"/>
    <dgm:cxn modelId="{54B9D56C-B272-4BAD-82C7-D2242DA41519}" type="presParOf" srcId="{9D2E6E19-624B-41E9-A378-7C5ABA679F14}" destId="{4F3E9B58-34B1-406B-8BBF-C7DCD77FF8BE}" srcOrd="1" destOrd="0" presId="urn:microsoft.com/office/officeart/2016/7/layout/HorizontalActionList"/>
    <dgm:cxn modelId="{04218F20-00C3-4785-A912-F930D092CC9B}" type="presParOf" srcId="{B6054E8A-4F82-4696-8834-561867EE7CE5}" destId="{483C56B3-7AEB-4EE9-9AEB-8B556278B336}" srcOrd="5" destOrd="0" presId="urn:microsoft.com/office/officeart/2016/7/layout/HorizontalActionList"/>
    <dgm:cxn modelId="{09673D0C-9E5B-4998-B478-6C46D1EC6812}" type="presParOf" srcId="{B6054E8A-4F82-4696-8834-561867EE7CE5}" destId="{FA8908F9-8594-423F-AC94-83818809FD22}" srcOrd="6" destOrd="0" presId="urn:microsoft.com/office/officeart/2016/7/layout/HorizontalActionList"/>
    <dgm:cxn modelId="{920449DE-D01D-4F97-8AA9-FECA21CFDF7D}" type="presParOf" srcId="{FA8908F9-8594-423F-AC94-83818809FD22}" destId="{AD4CAFE8-B2CE-4422-BF3A-095DFFE95E42}" srcOrd="0" destOrd="0" presId="urn:microsoft.com/office/officeart/2016/7/layout/HorizontalActionList"/>
    <dgm:cxn modelId="{20BF8A42-4377-4F6F-8777-23D0583445C4}" type="presParOf" srcId="{FA8908F9-8594-423F-AC94-83818809FD22}" destId="{87C4BCA3-3F82-419B-8868-40AD307570DF}" srcOrd="1" destOrd="0" presId="urn:microsoft.com/office/officeart/2016/7/layout/HorizontalActionList"/>
    <dgm:cxn modelId="{80268F2D-15E2-427F-92CC-5E5470D5234B}" type="presParOf" srcId="{B6054E8A-4F82-4696-8834-561867EE7CE5}" destId="{59875603-667B-451C-8908-B16209F4CE78}" srcOrd="7" destOrd="0" presId="urn:microsoft.com/office/officeart/2016/7/layout/HorizontalActionList"/>
    <dgm:cxn modelId="{B17D8D85-667E-4C5D-B8F2-4706CF819C10}" type="presParOf" srcId="{B6054E8A-4F82-4696-8834-561867EE7CE5}" destId="{2D729D39-0696-4996-AE70-5106B18270E2}" srcOrd="8" destOrd="0" presId="urn:microsoft.com/office/officeart/2016/7/layout/HorizontalActionList"/>
    <dgm:cxn modelId="{095DC8EA-163C-46E6-BA7F-334D120D3051}" type="presParOf" srcId="{2D729D39-0696-4996-AE70-5106B18270E2}" destId="{4F185896-8512-494D-90BF-3E5A937DC785}" srcOrd="0" destOrd="0" presId="urn:microsoft.com/office/officeart/2016/7/layout/HorizontalActionList"/>
    <dgm:cxn modelId="{8A9062E7-98E2-4BDC-BE1A-362230854A0C}" type="presParOf" srcId="{2D729D39-0696-4996-AE70-5106B18270E2}" destId="{85FFA951-7101-4882-BA07-3AE5C1EC5513}" srcOrd="1" destOrd="0" presId="urn:microsoft.com/office/officeart/2016/7/layout/HorizontalActionList"/>
    <dgm:cxn modelId="{018F2AFB-1DEC-4B2B-888F-9118AD56E721}" type="presParOf" srcId="{B6054E8A-4F82-4696-8834-561867EE7CE5}" destId="{326A6FC8-21F6-4661-B3B1-7C32FB7E4082}" srcOrd="9" destOrd="0" presId="urn:microsoft.com/office/officeart/2016/7/layout/HorizontalActionList"/>
    <dgm:cxn modelId="{28EC8712-B428-4C91-B0D6-E1D12EDCD96C}" type="presParOf" srcId="{B6054E8A-4F82-4696-8834-561867EE7CE5}" destId="{CA209D28-D5BB-40AD-B79D-ADA15FE1057E}" srcOrd="10" destOrd="0" presId="urn:microsoft.com/office/officeart/2016/7/layout/HorizontalActionList"/>
    <dgm:cxn modelId="{A7C245DE-9E6F-4750-810C-75CDA2C36E6D}" type="presParOf" srcId="{CA209D28-D5BB-40AD-B79D-ADA15FE1057E}" destId="{BFD532C7-8552-4889-BFEB-25806E509DB7}" srcOrd="0" destOrd="0" presId="urn:microsoft.com/office/officeart/2016/7/layout/HorizontalActionList"/>
    <dgm:cxn modelId="{0A4723ED-5BC4-4328-A283-A9C9A821EA80}" type="presParOf" srcId="{CA209D28-D5BB-40AD-B79D-ADA15FE1057E}" destId="{FA3B0984-B86A-48B4-89DD-C310BF6477A8}" srcOrd="1" destOrd="0" presId="urn:microsoft.com/office/officeart/2016/7/layout/HorizontalActionList"/>
    <dgm:cxn modelId="{B31A84C1-2013-4924-9E2A-3FB53C660A88}" type="presParOf" srcId="{B6054E8A-4F82-4696-8834-561867EE7CE5}" destId="{E7171C64-71F6-48D8-BA4A-153F5165D137}" srcOrd="11" destOrd="0" presId="urn:microsoft.com/office/officeart/2016/7/layout/HorizontalActionList"/>
    <dgm:cxn modelId="{0A6788D8-A72A-40F9-BB46-A3FAF4806111}" type="presParOf" srcId="{B6054E8A-4F82-4696-8834-561867EE7CE5}" destId="{CC7796CE-CCF8-469E-9877-21720715F00E}" srcOrd="12" destOrd="0" presId="urn:microsoft.com/office/officeart/2016/7/layout/HorizontalActionList"/>
    <dgm:cxn modelId="{EA5076D6-DA60-4FB0-802D-39BDB9595593}" type="presParOf" srcId="{CC7796CE-CCF8-469E-9877-21720715F00E}" destId="{8C4B1B44-7838-4E17-B167-F9385F4B3E8B}" srcOrd="0" destOrd="0" presId="urn:microsoft.com/office/officeart/2016/7/layout/HorizontalActionList"/>
    <dgm:cxn modelId="{2976B99E-CD55-4F24-9055-2069AAF788A8}" type="presParOf" srcId="{CC7796CE-CCF8-469E-9877-21720715F00E}" destId="{5C63BA98-8409-473C-840E-D83209BDE113}" srcOrd="1" destOrd="0" presId="urn:microsoft.com/office/officeart/2016/7/layout/HorizontalActionList"/>
    <dgm:cxn modelId="{636A15E4-03A3-45C7-85D2-6CFA5992E031}" type="presParOf" srcId="{B6054E8A-4F82-4696-8834-561867EE7CE5}" destId="{A32E1A62-0531-4B7B-BBD1-E776A552DC78}" srcOrd="13" destOrd="0" presId="urn:microsoft.com/office/officeart/2016/7/layout/HorizontalActionList"/>
    <dgm:cxn modelId="{F2F67907-116C-40E4-9850-C9BE52B9C5B1}" type="presParOf" srcId="{B6054E8A-4F82-4696-8834-561867EE7CE5}" destId="{672F00B9-1C1A-434B-A5A3-DFF952B3BFF9}" srcOrd="14" destOrd="0" presId="urn:microsoft.com/office/officeart/2016/7/layout/HorizontalActionList"/>
    <dgm:cxn modelId="{97FB7BC9-4A8C-4570-9F25-164295C9218C}" type="presParOf" srcId="{672F00B9-1C1A-434B-A5A3-DFF952B3BFF9}" destId="{3074733A-0ADF-4BFC-A14D-19284F7588DA}" srcOrd="0" destOrd="0" presId="urn:microsoft.com/office/officeart/2016/7/layout/HorizontalActionList"/>
    <dgm:cxn modelId="{870F0D07-E6EA-460B-A091-01E58FA03514}" type="presParOf" srcId="{672F00B9-1C1A-434B-A5A3-DFF952B3BFF9}" destId="{78F9192B-75CC-4DDC-B1B3-5D9D71AB1D2C}" srcOrd="1" destOrd="0" presId="urn:microsoft.com/office/officeart/2016/7/layout/HorizontalActionList"/>
    <dgm:cxn modelId="{4F57AFA7-8A8D-4152-B3F3-213F23D5434C}" type="presParOf" srcId="{B6054E8A-4F82-4696-8834-561867EE7CE5}" destId="{E7EDD750-53CD-4AB5-9F85-98671299D224}" srcOrd="15" destOrd="0" presId="urn:microsoft.com/office/officeart/2016/7/layout/HorizontalActionList"/>
    <dgm:cxn modelId="{444C92DA-36B4-4D39-A0F6-A9E0883F4EB1}" type="presParOf" srcId="{B6054E8A-4F82-4696-8834-561867EE7CE5}" destId="{CF1B0DD7-2164-4872-B1CD-F49A35FE304A}" srcOrd="16" destOrd="0" presId="urn:microsoft.com/office/officeart/2016/7/layout/HorizontalActionList"/>
    <dgm:cxn modelId="{E5C0F2DD-4D21-4909-B80C-83B257F03A85}" type="presParOf" srcId="{CF1B0DD7-2164-4872-B1CD-F49A35FE304A}" destId="{2E91DE23-78DE-4479-BBFA-A132D351D8CA}" srcOrd="0" destOrd="0" presId="urn:microsoft.com/office/officeart/2016/7/layout/HorizontalActionList"/>
    <dgm:cxn modelId="{BAAE0F64-A888-4A18-A57B-B9F7554E22C0}" type="presParOf" srcId="{CF1B0DD7-2164-4872-B1CD-F49A35FE304A}" destId="{A58CB82E-7B8D-4F02-B2BB-80048BF91EC0}" srcOrd="1" destOrd="0" presId="urn:microsoft.com/office/officeart/2016/7/layout/HorizontalActionList"/>
    <dgm:cxn modelId="{8B08B891-5259-4AD2-A270-A1172ACEDBF3}" type="presParOf" srcId="{B6054E8A-4F82-4696-8834-561867EE7CE5}" destId="{1BE2FF79-25CF-4323-BA7B-5544BBC3A805}" srcOrd="17" destOrd="0" presId="urn:microsoft.com/office/officeart/2016/7/layout/HorizontalActionList"/>
    <dgm:cxn modelId="{709F5A12-6026-4EA1-91D0-DA8696EFCD48}" type="presParOf" srcId="{B6054E8A-4F82-4696-8834-561867EE7CE5}" destId="{D179D48A-66DD-4DE0-9DCE-D8D390713553}" srcOrd="18" destOrd="0" presId="urn:microsoft.com/office/officeart/2016/7/layout/HorizontalActionList"/>
    <dgm:cxn modelId="{305A4869-2D2E-4542-94A9-F0720AE5F867}" type="presParOf" srcId="{D179D48A-66DD-4DE0-9DCE-D8D390713553}" destId="{47F05495-F934-479A-AF5E-10D650C70C03}" srcOrd="0" destOrd="0" presId="urn:microsoft.com/office/officeart/2016/7/layout/HorizontalActionList"/>
    <dgm:cxn modelId="{B6110789-A5C7-470C-AFAC-5E0C03610B57}" type="presParOf" srcId="{D179D48A-66DD-4DE0-9DCE-D8D390713553}" destId="{197C090B-9A4F-4119-8260-697297A1E049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1E778-47FA-4553-9619-6AED3C7BF54B}">
      <dsp:nvSpPr>
        <dsp:cNvPr id="0" name=""/>
        <dsp:cNvSpPr/>
      </dsp:nvSpPr>
      <dsp:spPr>
        <a:xfrm>
          <a:off x="11673" y="129352"/>
          <a:ext cx="941112" cy="2823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Objective</a:t>
          </a:r>
        </a:p>
      </dsp:txBody>
      <dsp:txXfrm>
        <a:off x="11673" y="129352"/>
        <a:ext cx="941112" cy="282333"/>
      </dsp:txXfrm>
    </dsp:sp>
    <dsp:sp modelId="{5024BF53-293D-4AFC-BE1E-56E7F3E2A761}">
      <dsp:nvSpPr>
        <dsp:cNvPr id="0" name=""/>
        <dsp:cNvSpPr/>
      </dsp:nvSpPr>
      <dsp:spPr>
        <a:xfrm>
          <a:off x="20792" y="370091"/>
          <a:ext cx="941112" cy="27419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1.3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Consider the needs of all citizens, businesses and the environ-</a:t>
          </a:r>
          <a:r>
            <a:rPr lang="en-US" sz="1600" kern="1200" dirty="0" err="1"/>
            <a:t>ment</a:t>
          </a:r>
          <a:endParaRPr lang="en-US" sz="1600" kern="1200" dirty="0"/>
        </a:p>
      </dsp:txBody>
      <dsp:txXfrm>
        <a:off x="20792" y="370091"/>
        <a:ext cx="941112" cy="2741911"/>
      </dsp:txXfrm>
    </dsp:sp>
    <dsp:sp modelId="{F6D0A719-61BA-4228-BE6F-4CBB41FDC2E9}">
      <dsp:nvSpPr>
        <dsp:cNvPr id="0" name=""/>
        <dsp:cNvSpPr/>
      </dsp:nvSpPr>
      <dsp:spPr>
        <a:xfrm>
          <a:off x="1197982" y="129352"/>
          <a:ext cx="941112" cy="2823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Objective</a:t>
          </a:r>
        </a:p>
      </dsp:txBody>
      <dsp:txXfrm>
        <a:off x="1197982" y="129352"/>
        <a:ext cx="941112" cy="282333"/>
      </dsp:txXfrm>
    </dsp:sp>
    <dsp:sp modelId="{5E0A2D76-AB43-42B6-8D9A-F2FA5A1CDF3B}">
      <dsp:nvSpPr>
        <dsp:cNvPr id="0" name=""/>
        <dsp:cNvSpPr/>
      </dsp:nvSpPr>
      <dsp:spPr>
        <a:xfrm>
          <a:off x="1069694" y="370091"/>
          <a:ext cx="1215927" cy="27419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1.4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Create a premier destination place to live, work, and recreate. </a:t>
          </a:r>
        </a:p>
      </dsp:txBody>
      <dsp:txXfrm>
        <a:off x="1069694" y="370091"/>
        <a:ext cx="1215927" cy="2741911"/>
      </dsp:txXfrm>
    </dsp:sp>
    <dsp:sp modelId="{FD2F148B-50D6-4622-8C76-2C1E9B59BB14}">
      <dsp:nvSpPr>
        <dsp:cNvPr id="0" name=""/>
        <dsp:cNvSpPr/>
      </dsp:nvSpPr>
      <dsp:spPr>
        <a:xfrm>
          <a:off x="2384291" y="129352"/>
          <a:ext cx="941112" cy="2823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2384291" y="129352"/>
        <a:ext cx="941112" cy="282333"/>
      </dsp:txXfrm>
    </dsp:sp>
    <dsp:sp modelId="{4F3E9B58-34B1-406B-8BBF-C7DCD77FF8BE}">
      <dsp:nvSpPr>
        <dsp:cNvPr id="0" name=""/>
        <dsp:cNvSpPr/>
      </dsp:nvSpPr>
      <dsp:spPr>
        <a:xfrm>
          <a:off x="2393410" y="370091"/>
          <a:ext cx="941112" cy="274191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Focus on the River</a:t>
          </a:r>
        </a:p>
      </dsp:txBody>
      <dsp:txXfrm>
        <a:off x="2393410" y="370091"/>
        <a:ext cx="941112" cy="2741911"/>
      </dsp:txXfrm>
    </dsp:sp>
    <dsp:sp modelId="{AD4CAFE8-B2CE-4422-BF3A-095DFFE95E42}">
      <dsp:nvSpPr>
        <dsp:cNvPr id="0" name=""/>
        <dsp:cNvSpPr/>
      </dsp:nvSpPr>
      <dsp:spPr>
        <a:xfrm>
          <a:off x="3433192" y="129352"/>
          <a:ext cx="941112" cy="2823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3433192" y="129352"/>
        <a:ext cx="941112" cy="282333"/>
      </dsp:txXfrm>
    </dsp:sp>
    <dsp:sp modelId="{87C4BCA3-3F82-419B-8868-40AD307570DF}">
      <dsp:nvSpPr>
        <dsp:cNvPr id="0" name=""/>
        <dsp:cNvSpPr/>
      </dsp:nvSpPr>
      <dsp:spPr>
        <a:xfrm>
          <a:off x="3442312" y="370091"/>
          <a:ext cx="941112" cy="274191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Diversity in Housing</a:t>
          </a:r>
        </a:p>
      </dsp:txBody>
      <dsp:txXfrm>
        <a:off x="3442312" y="370091"/>
        <a:ext cx="941112" cy="2741911"/>
      </dsp:txXfrm>
    </dsp:sp>
    <dsp:sp modelId="{4F185896-8512-494D-90BF-3E5A937DC785}">
      <dsp:nvSpPr>
        <dsp:cNvPr id="0" name=""/>
        <dsp:cNvSpPr/>
      </dsp:nvSpPr>
      <dsp:spPr>
        <a:xfrm>
          <a:off x="4482094" y="129352"/>
          <a:ext cx="941112" cy="2823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4482094" y="129352"/>
        <a:ext cx="941112" cy="282333"/>
      </dsp:txXfrm>
    </dsp:sp>
    <dsp:sp modelId="{85FFA951-7101-4882-BA07-3AE5C1EC5513}">
      <dsp:nvSpPr>
        <dsp:cNvPr id="0" name=""/>
        <dsp:cNvSpPr/>
      </dsp:nvSpPr>
      <dsp:spPr>
        <a:xfrm>
          <a:off x="4491214" y="370091"/>
          <a:ext cx="941112" cy="274191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Connect the City</a:t>
          </a:r>
        </a:p>
      </dsp:txBody>
      <dsp:txXfrm>
        <a:off x="4491214" y="370091"/>
        <a:ext cx="941112" cy="2741911"/>
      </dsp:txXfrm>
    </dsp:sp>
    <dsp:sp modelId="{BFD532C7-8552-4889-BFEB-25806E509DB7}">
      <dsp:nvSpPr>
        <dsp:cNvPr id="0" name=""/>
        <dsp:cNvSpPr/>
      </dsp:nvSpPr>
      <dsp:spPr>
        <a:xfrm>
          <a:off x="5530996" y="129352"/>
          <a:ext cx="941112" cy="2823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5530996" y="129352"/>
        <a:ext cx="941112" cy="282333"/>
      </dsp:txXfrm>
    </dsp:sp>
    <dsp:sp modelId="{FA3B0984-B86A-48B4-89DD-C310BF6477A8}">
      <dsp:nvSpPr>
        <dsp:cNvPr id="0" name=""/>
        <dsp:cNvSpPr/>
      </dsp:nvSpPr>
      <dsp:spPr>
        <a:xfrm>
          <a:off x="5540116" y="370091"/>
          <a:ext cx="941112" cy="27419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Maintain a safe City</a:t>
          </a:r>
        </a:p>
      </dsp:txBody>
      <dsp:txXfrm>
        <a:off x="5540116" y="370091"/>
        <a:ext cx="941112" cy="2741911"/>
      </dsp:txXfrm>
    </dsp:sp>
    <dsp:sp modelId="{8C4B1B44-7838-4E17-B167-F9385F4B3E8B}">
      <dsp:nvSpPr>
        <dsp:cNvPr id="0" name=""/>
        <dsp:cNvSpPr/>
      </dsp:nvSpPr>
      <dsp:spPr>
        <a:xfrm>
          <a:off x="6579898" y="129352"/>
          <a:ext cx="941112" cy="2823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6579898" y="129352"/>
        <a:ext cx="941112" cy="282333"/>
      </dsp:txXfrm>
    </dsp:sp>
    <dsp:sp modelId="{5C63BA98-8409-473C-840E-D83209BDE113}">
      <dsp:nvSpPr>
        <dsp:cNvPr id="0" name=""/>
        <dsp:cNvSpPr/>
      </dsp:nvSpPr>
      <dsp:spPr>
        <a:xfrm>
          <a:off x="6589017" y="370091"/>
          <a:ext cx="941112" cy="27419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9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a Sustainable City</a:t>
          </a:r>
        </a:p>
      </dsp:txBody>
      <dsp:txXfrm>
        <a:off x="6589017" y="370091"/>
        <a:ext cx="941112" cy="2741911"/>
      </dsp:txXfrm>
    </dsp:sp>
    <dsp:sp modelId="{3074733A-0ADF-4BFC-A14D-19284F7588DA}">
      <dsp:nvSpPr>
        <dsp:cNvPr id="0" name=""/>
        <dsp:cNvSpPr/>
      </dsp:nvSpPr>
      <dsp:spPr>
        <a:xfrm>
          <a:off x="7628800" y="129352"/>
          <a:ext cx="941112" cy="2823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7628800" y="129352"/>
        <a:ext cx="941112" cy="282333"/>
      </dsp:txXfrm>
    </dsp:sp>
    <dsp:sp modelId="{78F9192B-75CC-4DDC-B1B3-5D9D71AB1D2C}">
      <dsp:nvSpPr>
        <dsp:cNvPr id="0" name=""/>
        <dsp:cNvSpPr/>
      </dsp:nvSpPr>
      <dsp:spPr>
        <a:xfrm>
          <a:off x="7637919" y="370091"/>
          <a:ext cx="941112" cy="274191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10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Plan for the Future</a:t>
          </a:r>
        </a:p>
      </dsp:txBody>
      <dsp:txXfrm>
        <a:off x="7637919" y="370091"/>
        <a:ext cx="941112" cy="2741911"/>
      </dsp:txXfrm>
    </dsp:sp>
    <dsp:sp modelId="{2E91DE23-78DE-4479-BBFA-A132D351D8CA}">
      <dsp:nvSpPr>
        <dsp:cNvPr id="0" name=""/>
        <dsp:cNvSpPr/>
      </dsp:nvSpPr>
      <dsp:spPr>
        <a:xfrm>
          <a:off x="8677702" y="129352"/>
          <a:ext cx="941112" cy="2823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8677702" y="129352"/>
        <a:ext cx="941112" cy="282333"/>
      </dsp:txXfrm>
    </dsp:sp>
    <dsp:sp modelId="{A58CB82E-7B8D-4F02-B2BB-80048BF91EC0}">
      <dsp:nvSpPr>
        <dsp:cNvPr id="0" name=""/>
        <dsp:cNvSpPr/>
      </dsp:nvSpPr>
      <dsp:spPr>
        <a:xfrm>
          <a:off x="8686821" y="370091"/>
          <a:ext cx="941112" cy="274191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11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Serve the City</a:t>
          </a:r>
        </a:p>
      </dsp:txBody>
      <dsp:txXfrm>
        <a:off x="8686821" y="370091"/>
        <a:ext cx="941112" cy="2741911"/>
      </dsp:txXfrm>
    </dsp:sp>
    <dsp:sp modelId="{47F05495-F934-479A-AF5E-10D650C70C03}">
      <dsp:nvSpPr>
        <dsp:cNvPr id="0" name=""/>
        <dsp:cNvSpPr/>
      </dsp:nvSpPr>
      <dsp:spPr>
        <a:xfrm>
          <a:off x="9742979" y="129352"/>
          <a:ext cx="1248480" cy="2823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369" tIns="74369" rIns="74369" bIns="743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Goal</a:t>
          </a:r>
        </a:p>
      </dsp:txBody>
      <dsp:txXfrm>
        <a:off x="9742979" y="129352"/>
        <a:ext cx="1248480" cy="282333"/>
      </dsp:txXfrm>
    </dsp:sp>
    <dsp:sp modelId="{197C090B-9A4F-4119-8260-697297A1E049}">
      <dsp:nvSpPr>
        <dsp:cNvPr id="0" name=""/>
        <dsp:cNvSpPr/>
      </dsp:nvSpPr>
      <dsp:spPr>
        <a:xfrm>
          <a:off x="9738277" y="431729"/>
          <a:ext cx="1281230" cy="274191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61" tIns="92961" rIns="92961" bIns="92961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Evolve as a Destination</a:t>
          </a:r>
        </a:p>
      </dsp:txBody>
      <dsp:txXfrm>
        <a:off x="9738277" y="431729"/>
        <a:ext cx="1281230" cy="2741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1F1CC0-6711-4B0A-A2AF-7AA200DDB6B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EF6C7B-F21D-4B95-8A98-4D525F2B9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20E15-BA3B-4E68-B5DC-87CB706E0DD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A60A-F50C-4165-92AF-CD574D7D3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75A2A-72C1-4295-A5D5-DDEE14A0B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D1AB6-D135-4603-BD40-A2FAC064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FB094-03C0-48C3-8E1A-51DA1D1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CED3B-C308-4567-BDA5-EC94D625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BD4-0470-4B61-9CE8-EF9CDBD4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B4C3E-39FA-4605-90CE-7A8CA33CB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0D482-CC6C-4290-B851-4230D6E4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31574-6352-4FF2-946A-BCAA91DE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3739-FD3F-47D5-8024-70F4E910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5F4AC-2FB7-4775-9309-92510B972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B1AA7-5859-4726-96A2-818ECAA72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45F8D-7DD4-4CDD-8D7D-7B391B8A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0F556-AF59-4577-A227-764DE2EE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B14A8-36C6-437B-987A-2B5A2310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0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6706-3990-4C83-82E8-C6C98294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BB97-9456-4A44-8781-B199A49D7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55229-DFA4-42EA-86EF-556D75B6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D3D-1C1D-422B-80F5-60FF0B47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6D787-6075-4113-B540-ED3BFD7A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4A63-9DBE-4001-A672-82A9164BD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2574-E6A4-4188-9B35-40554B6B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21A01-84F2-4D5F-B49E-51DAE032B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3CBD4-7AB6-42D8-9E26-37C9ADCC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59CAC-F777-4BD8-83F3-4A8B6642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9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46F2-3A19-49F4-A368-36561C44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3317-18CF-47EF-A9D3-0774D1BA6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7C093-CA27-4701-AD10-44B9375E9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B99B2-0452-4AA1-A222-55EF2943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73820-66D9-4696-8C9B-002D3CD4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3E05D-7D64-4916-99C1-C8336769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7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32B1-CCBD-4FF5-86F0-34351F85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C514-7253-4CB7-A4C5-D67826450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BEEE8-B4F1-45B9-8D4C-A325C513E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C8489-6859-4335-9DFD-DE9F44D4D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D6AB6B-5FDF-4BEB-AB49-2936A2083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763BE-F27B-4244-A78F-6B04E273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C0E4B-C5DA-482C-BEA9-01ACC31F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EBE0A-EA4B-4770-B9F9-24C37747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2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F97E-5F77-45DB-99A1-52B7BB30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8A567-BF9F-412F-9A7E-309962BF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9010C-CBDE-4F45-B868-0F439F21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4EC33-410F-48FB-A667-4D8FB828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A902B-7E73-4E82-99FA-CE7C6DCB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1ECC8-6BC7-4B65-BC12-062BD7A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51909-519F-42B8-87D4-739DD104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2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6DB8A-9EA9-44CE-B2A1-E8A4DB85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AA2E3-10A9-45DF-980C-4D2AAE11E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D29DF-2303-435E-9026-65A1B1F91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A14E1-3A55-46F1-B803-F0FE0E7D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3E59B-9F0A-4A42-B62F-3CEA8A1C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7BF6-C6D9-4BEB-9CEA-81F2BB1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8D51-793E-4190-B266-27912F06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8B5D3-0ADE-4688-9061-756F04228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8338-EB79-44B0-9359-F46B53E0B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2655-3A61-494C-A5A6-F54AAF70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B2FD-42C0-440B-85D0-04167507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30835-703D-4346-9327-473817EB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2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945C5-0754-425D-8DB9-828655F9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2F117-1C27-47B2-B849-393A15DB0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EA792-FEEC-4A19-8576-4BAE9CDDF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4EC8B-E352-4296-8048-FE04985149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29D84-4502-49B2-B2A6-2402D5EF6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D5F38-978B-46A7-9F1B-B41F503B9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4CFA5-CAA4-4A13-8494-7DE0CEA9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ountyhealthrankings.org/explore-health-rankings/what-and-why-we-ran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egislature.idaho.gov/idstat/Title67/T67CH65SECT67-6501.htm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ountyhealthrankings.org/explore-health-rankings/what-and-why-we-ran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Expo Idaho Committee Logo">
            <a:extLst>
              <a:ext uri="{FF2B5EF4-FFF2-40B4-BE49-F238E27FC236}">
                <a16:creationId xmlns:a16="http://schemas.microsoft.com/office/drawing/2014/main" id="{A17785FA-3E18-4D31-8F61-13906690C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r="2" b="948"/>
          <a:stretch/>
        </p:blipFill>
        <p:spPr bwMode="auto">
          <a:xfrm>
            <a:off x="676553" y="1889480"/>
            <a:ext cx="2517957" cy="34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4BF890C6-687D-4E8C-9E16-C8B1DF6F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r="-3419" b="-1"/>
          <a:stretch/>
        </p:blipFill>
        <p:spPr>
          <a:xfrm>
            <a:off x="8801163" y="2468731"/>
            <a:ext cx="3390837" cy="239272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ame 7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08A82-1635-4A5A-9501-70C2B25CE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56140"/>
            <a:ext cx="3618284" cy="1345720"/>
          </a:xfrm>
          <a:noFill/>
        </p:spPr>
        <p:txBody>
          <a:bodyPr anchor="ctr">
            <a:normAutofit fontScale="90000"/>
          </a:bodyPr>
          <a:lstStyle/>
          <a:p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3600" dirty="0">
                <a:solidFill>
                  <a:srgbClr val="080808"/>
                </a:solidFill>
              </a:rPr>
              <a:t>Garden City’s Comprehensive Plan</a:t>
            </a:r>
            <a:br>
              <a:rPr lang="en-US" sz="3600" dirty="0">
                <a:solidFill>
                  <a:srgbClr val="080808"/>
                </a:solidFill>
                <a:highlight>
                  <a:srgbClr val="FFFF00"/>
                </a:highlight>
              </a:rPr>
            </a:br>
            <a:r>
              <a:rPr lang="en-US" sz="3600" dirty="0">
                <a:solidFill>
                  <a:srgbClr val="080808"/>
                </a:solidFill>
              </a:rPr>
              <a:t>&amp;</a:t>
            </a:r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3600" dirty="0">
                <a:solidFill>
                  <a:srgbClr val="080808"/>
                </a:solidFill>
              </a:rPr>
              <a:t>Expo Idaho</a:t>
            </a:r>
            <a:endParaRPr lang="en-US" sz="3600" dirty="0">
              <a:solidFill>
                <a:srgbClr val="080808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230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360" y="1447801"/>
            <a:ext cx="9140641" cy="50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47801"/>
            <a:ext cx="9144000" cy="503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07640" cy="1325563"/>
          </a:xfrm>
        </p:spPr>
        <p:txBody>
          <a:bodyPr/>
          <a:lstStyle/>
          <a:p>
            <a:r>
              <a:rPr lang="en-US" dirty="0"/>
              <a:t>Glenwood to Kent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9445" t="25515" r="33333" b="27327"/>
          <a:stretch/>
        </p:blipFill>
        <p:spPr bwMode="auto">
          <a:xfrm>
            <a:off x="3970020" y="336634"/>
            <a:ext cx="8221980" cy="43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5440" y="5746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A. Lady Bird Park Trail</a:t>
            </a:r>
          </a:p>
          <a:p>
            <a:r>
              <a:rPr lang="en-US" dirty="0"/>
              <a:t>B. VRT Bus Pad Relocation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8B0782B-E128-4075-B4B3-3FC52DE4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07" t="35397" r="4044" b="12152"/>
          <a:stretch/>
        </p:blipFill>
        <p:spPr>
          <a:xfrm>
            <a:off x="6325273" y="4364762"/>
            <a:ext cx="5113177" cy="2282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B07FB0-F9AB-4BC9-A181-0A02B0FE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11" t="46232" r="28750" b="11920"/>
          <a:stretch/>
        </p:blipFill>
        <p:spPr>
          <a:xfrm>
            <a:off x="458547" y="2982924"/>
            <a:ext cx="5113177" cy="27636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1E07-EB7D-42A8-ADFC-4BA28D1487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dirty="0"/>
              <a:t>Floodplain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F1E03-086F-47AD-8C04-74E5DB1C171B}"/>
              </a:ext>
            </a:extLst>
          </p:cNvPr>
          <p:cNvSpPr txBox="1"/>
          <p:nvPr/>
        </p:nvSpPr>
        <p:spPr>
          <a:xfrm>
            <a:off x="1310640" y="1910080"/>
            <a:ext cx="636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Focus on the river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61E5-CD7E-42CA-B3A8-186FCD93430E}"/>
              </a:ext>
            </a:extLst>
          </p:cNvPr>
          <p:cNvSpPr txBox="1"/>
          <p:nvPr/>
        </p:nvSpPr>
        <p:spPr>
          <a:xfrm>
            <a:off x="1310640" y="2970799"/>
            <a:ext cx="81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Develop a sustainable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61FE6-A126-4226-AF68-308F3C2B345A}"/>
              </a:ext>
            </a:extLst>
          </p:cNvPr>
          <p:cNvSpPr txBox="1"/>
          <p:nvPr/>
        </p:nvSpPr>
        <p:spPr>
          <a:xfrm>
            <a:off x="1310640" y="4054986"/>
            <a:ext cx="60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Maintain a safe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EFFBC-67B3-4E92-BD40-E9189FC3BCBB}"/>
              </a:ext>
            </a:extLst>
          </p:cNvPr>
          <p:cNvSpPr txBox="1"/>
          <p:nvPr/>
        </p:nvSpPr>
        <p:spPr>
          <a:xfrm>
            <a:off x="1310640" y="5139173"/>
            <a:ext cx="584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Serve the City</a:t>
            </a:r>
          </a:p>
        </p:txBody>
      </p:sp>
    </p:spTree>
    <p:extLst>
      <p:ext uri="{BB962C8B-B14F-4D97-AF65-F5344CB8AC3E}">
        <p14:creationId xmlns:p14="http://schemas.microsoft.com/office/powerpoint/2010/main" val="29293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5F879C-15C3-444F-AB3E-FEB04475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2" t="22178" r="22037" b="5343"/>
          <a:stretch/>
        </p:blipFill>
        <p:spPr>
          <a:xfrm>
            <a:off x="1836776" y="239558"/>
            <a:ext cx="9268177" cy="648466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7DB2F1-0E86-455F-878B-7721517CA7B1}"/>
              </a:ext>
            </a:extLst>
          </p:cNvPr>
          <p:cNvSpPr/>
          <p:nvPr/>
        </p:nvSpPr>
        <p:spPr>
          <a:xfrm>
            <a:off x="3517641" y="2594627"/>
            <a:ext cx="4898572" cy="2118049"/>
          </a:xfrm>
          <a:custGeom>
            <a:avLst/>
            <a:gdLst>
              <a:gd name="connsiteX0" fmla="*/ 0 w 4898572"/>
              <a:gd name="connsiteY0" fmla="*/ 93306 h 2118049"/>
              <a:gd name="connsiteX1" fmla="*/ 998376 w 4898572"/>
              <a:gd name="connsiteY1" fmla="*/ 0 h 2118049"/>
              <a:gd name="connsiteX2" fmla="*/ 1903445 w 4898572"/>
              <a:gd name="connsiteY2" fmla="*/ 37322 h 2118049"/>
              <a:gd name="connsiteX3" fmla="*/ 2612572 w 4898572"/>
              <a:gd name="connsiteY3" fmla="*/ 195943 h 2118049"/>
              <a:gd name="connsiteX4" fmla="*/ 3331029 w 4898572"/>
              <a:gd name="connsiteY4" fmla="*/ 242596 h 2118049"/>
              <a:gd name="connsiteX5" fmla="*/ 3825551 w 4898572"/>
              <a:gd name="connsiteY5" fmla="*/ 326571 h 2118049"/>
              <a:gd name="connsiteX6" fmla="*/ 4329404 w 4898572"/>
              <a:gd name="connsiteY6" fmla="*/ 914400 h 2118049"/>
              <a:gd name="connsiteX7" fmla="*/ 4898572 w 4898572"/>
              <a:gd name="connsiteY7" fmla="*/ 1595535 h 2118049"/>
              <a:gd name="connsiteX8" fmla="*/ 4898572 w 4898572"/>
              <a:gd name="connsiteY8" fmla="*/ 1828800 h 2118049"/>
              <a:gd name="connsiteX9" fmla="*/ 4506686 w 4898572"/>
              <a:gd name="connsiteY9" fmla="*/ 1922106 h 2118049"/>
              <a:gd name="connsiteX10" fmla="*/ 4236098 w 4898572"/>
              <a:gd name="connsiteY10" fmla="*/ 2090057 h 2118049"/>
              <a:gd name="connsiteX11" fmla="*/ 4012164 w 4898572"/>
              <a:gd name="connsiteY11" fmla="*/ 2118049 h 2118049"/>
              <a:gd name="connsiteX12" fmla="*/ 3713584 w 4898572"/>
              <a:gd name="connsiteY12" fmla="*/ 1660849 h 2118049"/>
              <a:gd name="connsiteX13" fmla="*/ 3442996 w 4898572"/>
              <a:gd name="connsiteY13" fmla="*/ 1436914 h 2118049"/>
              <a:gd name="connsiteX14" fmla="*/ 3032449 w 4898572"/>
              <a:gd name="connsiteY14" fmla="*/ 1455575 h 2118049"/>
              <a:gd name="connsiteX15" fmla="*/ 2687217 w 4898572"/>
              <a:gd name="connsiteY15" fmla="*/ 1455575 h 2118049"/>
              <a:gd name="connsiteX16" fmla="*/ 2463282 w 4898572"/>
              <a:gd name="connsiteY16" fmla="*/ 1548882 h 2118049"/>
              <a:gd name="connsiteX17" fmla="*/ 2192694 w 4898572"/>
              <a:gd name="connsiteY17" fmla="*/ 1474237 h 2118049"/>
              <a:gd name="connsiteX18" fmla="*/ 2136711 w 4898572"/>
              <a:gd name="connsiteY18" fmla="*/ 1091682 h 2118049"/>
              <a:gd name="connsiteX19" fmla="*/ 2118049 w 4898572"/>
              <a:gd name="connsiteY19" fmla="*/ 774441 h 2118049"/>
              <a:gd name="connsiteX20" fmla="*/ 1987421 w 4898572"/>
              <a:gd name="connsiteY20" fmla="*/ 382555 h 2118049"/>
              <a:gd name="connsiteX21" fmla="*/ 1511560 w 4898572"/>
              <a:gd name="connsiteY21" fmla="*/ 298580 h 2118049"/>
              <a:gd name="connsiteX22" fmla="*/ 1054360 w 4898572"/>
              <a:gd name="connsiteY22" fmla="*/ 503853 h 2118049"/>
              <a:gd name="connsiteX23" fmla="*/ 1166327 w 4898572"/>
              <a:gd name="connsiteY23" fmla="*/ 755780 h 2118049"/>
              <a:gd name="connsiteX24" fmla="*/ 951723 w 4898572"/>
              <a:gd name="connsiteY24" fmla="*/ 867747 h 2118049"/>
              <a:gd name="connsiteX25" fmla="*/ 597160 w 4898572"/>
              <a:gd name="connsiteY25" fmla="*/ 867747 h 2118049"/>
              <a:gd name="connsiteX26" fmla="*/ 0 w 4898572"/>
              <a:gd name="connsiteY26" fmla="*/ 93306 h 211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98572" h="2118049">
                <a:moveTo>
                  <a:pt x="0" y="93306"/>
                </a:moveTo>
                <a:lnTo>
                  <a:pt x="998376" y="0"/>
                </a:lnTo>
                <a:lnTo>
                  <a:pt x="1903445" y="37322"/>
                </a:lnTo>
                <a:lnTo>
                  <a:pt x="2612572" y="195943"/>
                </a:lnTo>
                <a:lnTo>
                  <a:pt x="3331029" y="242596"/>
                </a:lnTo>
                <a:lnTo>
                  <a:pt x="3825551" y="326571"/>
                </a:lnTo>
                <a:lnTo>
                  <a:pt x="4329404" y="914400"/>
                </a:lnTo>
                <a:lnTo>
                  <a:pt x="4898572" y="1595535"/>
                </a:lnTo>
                <a:lnTo>
                  <a:pt x="4898572" y="1828800"/>
                </a:lnTo>
                <a:lnTo>
                  <a:pt x="4506686" y="1922106"/>
                </a:lnTo>
                <a:lnTo>
                  <a:pt x="4236098" y="2090057"/>
                </a:lnTo>
                <a:lnTo>
                  <a:pt x="4012164" y="2118049"/>
                </a:lnTo>
                <a:lnTo>
                  <a:pt x="3713584" y="1660849"/>
                </a:lnTo>
                <a:lnTo>
                  <a:pt x="3442996" y="1436914"/>
                </a:lnTo>
                <a:lnTo>
                  <a:pt x="3032449" y="1455575"/>
                </a:lnTo>
                <a:lnTo>
                  <a:pt x="2687217" y="1455575"/>
                </a:lnTo>
                <a:lnTo>
                  <a:pt x="2463282" y="1548882"/>
                </a:lnTo>
                <a:lnTo>
                  <a:pt x="2192694" y="1474237"/>
                </a:lnTo>
                <a:lnTo>
                  <a:pt x="2136711" y="1091682"/>
                </a:lnTo>
                <a:lnTo>
                  <a:pt x="2118049" y="774441"/>
                </a:lnTo>
                <a:lnTo>
                  <a:pt x="1987421" y="382555"/>
                </a:lnTo>
                <a:lnTo>
                  <a:pt x="1511560" y="298580"/>
                </a:lnTo>
                <a:lnTo>
                  <a:pt x="1054360" y="503853"/>
                </a:lnTo>
                <a:lnTo>
                  <a:pt x="1166327" y="755780"/>
                </a:lnTo>
                <a:lnTo>
                  <a:pt x="951723" y="867747"/>
                </a:lnTo>
                <a:lnTo>
                  <a:pt x="597160" y="867747"/>
                </a:lnTo>
                <a:lnTo>
                  <a:pt x="0" y="93306"/>
                </a:lnTo>
                <a:close/>
              </a:path>
            </a:pathLst>
          </a:cu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EB53BA-5B42-4F1A-9F66-CB29FA02D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83" t="24352" r="47584" b="15412"/>
          <a:stretch/>
        </p:blipFill>
        <p:spPr>
          <a:xfrm>
            <a:off x="3620984" y="239558"/>
            <a:ext cx="5699760" cy="655301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130583-1825-49F4-B436-4B4456CEBBEA}"/>
              </a:ext>
            </a:extLst>
          </p:cNvPr>
          <p:cNvSpPr/>
          <p:nvPr/>
        </p:nvSpPr>
        <p:spPr>
          <a:xfrm>
            <a:off x="5966927" y="1901051"/>
            <a:ext cx="3017520" cy="3505200"/>
          </a:xfrm>
          <a:custGeom>
            <a:avLst/>
            <a:gdLst>
              <a:gd name="connsiteX0" fmla="*/ 0 w 3017520"/>
              <a:gd name="connsiteY0" fmla="*/ 0 h 3505200"/>
              <a:gd name="connsiteX1" fmla="*/ 325120 w 3017520"/>
              <a:gd name="connsiteY1" fmla="*/ 426720 h 3505200"/>
              <a:gd name="connsiteX2" fmla="*/ 416560 w 3017520"/>
              <a:gd name="connsiteY2" fmla="*/ 914400 h 3505200"/>
              <a:gd name="connsiteX3" fmla="*/ 609600 w 3017520"/>
              <a:gd name="connsiteY3" fmla="*/ 1544320 h 3505200"/>
              <a:gd name="connsiteX4" fmla="*/ 1188720 w 3017520"/>
              <a:gd name="connsiteY4" fmla="*/ 2428240 h 3505200"/>
              <a:gd name="connsiteX5" fmla="*/ 1584960 w 3017520"/>
              <a:gd name="connsiteY5" fmla="*/ 2936240 h 3505200"/>
              <a:gd name="connsiteX6" fmla="*/ 1737360 w 3017520"/>
              <a:gd name="connsiteY6" fmla="*/ 3251200 h 3505200"/>
              <a:gd name="connsiteX7" fmla="*/ 2346960 w 3017520"/>
              <a:gd name="connsiteY7" fmla="*/ 3403600 h 3505200"/>
              <a:gd name="connsiteX8" fmla="*/ 3017520 w 3017520"/>
              <a:gd name="connsiteY8" fmla="*/ 3505200 h 3505200"/>
              <a:gd name="connsiteX9" fmla="*/ 3017520 w 3017520"/>
              <a:gd name="connsiteY9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7520" h="3505200">
                <a:moveTo>
                  <a:pt x="0" y="0"/>
                </a:moveTo>
                <a:lnTo>
                  <a:pt x="325120" y="426720"/>
                </a:lnTo>
                <a:lnTo>
                  <a:pt x="416560" y="914400"/>
                </a:lnTo>
                <a:lnTo>
                  <a:pt x="609600" y="1544320"/>
                </a:lnTo>
                <a:lnTo>
                  <a:pt x="1188720" y="2428240"/>
                </a:lnTo>
                <a:lnTo>
                  <a:pt x="1584960" y="2936240"/>
                </a:lnTo>
                <a:lnTo>
                  <a:pt x="1737360" y="3251200"/>
                </a:lnTo>
                <a:lnTo>
                  <a:pt x="2346960" y="3403600"/>
                </a:lnTo>
                <a:lnTo>
                  <a:pt x="3017520" y="3505200"/>
                </a:lnTo>
                <a:lnTo>
                  <a:pt x="3017520" y="3505200"/>
                </a:lnTo>
              </a:path>
            </a:pathLst>
          </a:custGeom>
          <a:noFill/>
          <a:ln w="762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FCA243-26EE-4C63-9FFC-68F58E3D7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2" t="22178" r="22037" b="5343"/>
          <a:stretch/>
        </p:blipFill>
        <p:spPr>
          <a:xfrm>
            <a:off x="1928216" y="273732"/>
            <a:ext cx="9268177" cy="64846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E7D5F9-6505-4069-9E49-EB26942A92EF}"/>
              </a:ext>
            </a:extLst>
          </p:cNvPr>
          <p:cNvCxnSpPr>
            <a:cxnSpLocks/>
          </p:cNvCxnSpPr>
          <p:nvPr/>
        </p:nvCxnSpPr>
        <p:spPr>
          <a:xfrm>
            <a:off x="4812316" y="781601"/>
            <a:ext cx="925285" cy="831925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021601-C7B5-406D-8078-25C95954E66C}"/>
              </a:ext>
            </a:extLst>
          </p:cNvPr>
          <p:cNvCxnSpPr>
            <a:cxnSpLocks/>
          </p:cNvCxnSpPr>
          <p:nvPr/>
        </p:nvCxnSpPr>
        <p:spPr>
          <a:xfrm flipH="1">
            <a:off x="2494383" y="678883"/>
            <a:ext cx="258148" cy="1048138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8B4C67-FA5D-4637-ABEB-CAA5E9A5FF9B}"/>
              </a:ext>
            </a:extLst>
          </p:cNvPr>
          <p:cNvCxnSpPr/>
          <p:nvPr/>
        </p:nvCxnSpPr>
        <p:spPr>
          <a:xfrm flipV="1">
            <a:off x="4837528" y="4653965"/>
            <a:ext cx="793102" cy="51318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5B04039-6C30-4089-9D24-4FDAD3E64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7" t="19926" r="5184" b="11352"/>
          <a:stretch/>
        </p:blipFill>
        <p:spPr>
          <a:xfrm>
            <a:off x="1466003" y="1197563"/>
            <a:ext cx="9638950" cy="45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1E07-EB7D-42A8-ADFC-4BA28D1487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dirty="0"/>
              <a:t>Other City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F1E03-086F-47AD-8C04-74E5DB1C171B}"/>
              </a:ext>
            </a:extLst>
          </p:cNvPr>
          <p:cNvSpPr txBox="1"/>
          <p:nvPr/>
        </p:nvSpPr>
        <p:spPr>
          <a:xfrm>
            <a:off x="1239520" y="2065204"/>
            <a:ext cx="636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Plan for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61E5-CD7E-42CA-B3A8-186FCD93430E}"/>
              </a:ext>
            </a:extLst>
          </p:cNvPr>
          <p:cNvSpPr txBox="1"/>
          <p:nvPr/>
        </p:nvSpPr>
        <p:spPr>
          <a:xfrm>
            <a:off x="1239520" y="2970798"/>
            <a:ext cx="81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Serve the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61FE6-A126-4226-AF68-308F3C2B345A}"/>
              </a:ext>
            </a:extLst>
          </p:cNvPr>
          <p:cNvSpPr txBox="1"/>
          <p:nvPr/>
        </p:nvSpPr>
        <p:spPr>
          <a:xfrm>
            <a:off x="1239520" y="4054986"/>
            <a:ext cx="60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Maintain a safe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EFFBC-67B3-4E92-BD40-E9189FC3BCBB}"/>
              </a:ext>
            </a:extLst>
          </p:cNvPr>
          <p:cNvSpPr txBox="1"/>
          <p:nvPr/>
        </p:nvSpPr>
        <p:spPr>
          <a:xfrm>
            <a:off x="1239520" y="5137388"/>
            <a:ext cx="855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Consider the needs of all citizens, businesses, and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54270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D043789-C366-46AC-B38E-C8FB008CA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CCB0BB-0616-40D1-936A-81771C3D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52" y="673240"/>
            <a:ext cx="3170749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Utilities</a:t>
            </a:r>
          </a:p>
        </p:txBody>
      </p:sp>
      <p:pic>
        <p:nvPicPr>
          <p:cNvPr id="80898" name="Picture 2" descr="Houston Public Works on Twitter: &quot;A large, 20-inch, water pipe ...">
            <a:extLst>
              <a:ext uri="{FF2B5EF4-FFF2-40B4-BE49-F238E27FC236}">
                <a16:creationId xmlns:a16="http://schemas.microsoft.com/office/drawing/2014/main" id="{3DB3D6D7-2B1D-48B0-881F-4D84F3DB1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r="1" b="43648"/>
          <a:stretch/>
        </p:blipFill>
        <p:spPr bwMode="auto">
          <a:xfrm>
            <a:off x="140844" y="149291"/>
            <a:ext cx="3444659" cy="24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8B04874-A529-4BBC-B665-99A7D175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900" name="Picture 4" descr="How to Inspect &amp; Maintain a Fire Hydrant - Fire Hydrant Testing">
            <a:extLst>
              <a:ext uri="{FF2B5EF4-FFF2-40B4-BE49-F238E27FC236}">
                <a16:creationId xmlns:a16="http://schemas.microsoft.com/office/drawing/2014/main" id="{987313D7-7E4E-4E63-AA8D-CD68F515E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3134" b="-3"/>
          <a:stretch/>
        </p:blipFill>
        <p:spPr bwMode="auto">
          <a:xfrm>
            <a:off x="268357" y="2873827"/>
            <a:ext cx="3189631" cy="35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Some Fresh Air on a Smelly Problem - AIJAC">
            <a:extLst>
              <a:ext uri="{FF2B5EF4-FFF2-40B4-BE49-F238E27FC236}">
                <a16:creationId xmlns:a16="http://schemas.microsoft.com/office/drawing/2014/main" id="{6B48FD58-8892-4F86-8A02-E0066B329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5621" b="-1"/>
          <a:stretch/>
        </p:blipFill>
        <p:spPr bwMode="auto">
          <a:xfrm>
            <a:off x="1980958" y="2192694"/>
            <a:ext cx="1611210" cy="15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06488-F7BA-4EF3-BB8F-6FA036E2D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4" t="20569" r="26603"/>
          <a:stretch/>
        </p:blipFill>
        <p:spPr>
          <a:xfrm>
            <a:off x="3760647" y="938944"/>
            <a:ext cx="4670704" cy="48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84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F53798-D5E3-4AE7-AB8B-F957A9BFC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26" r="1126" b="13407"/>
          <a:stretch/>
        </p:blipFill>
        <p:spPr>
          <a:xfrm>
            <a:off x="68559" y="1061099"/>
            <a:ext cx="12090400" cy="42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7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564B-02B2-47C7-959E-00A91180C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1" t="9808" r="13438"/>
          <a:stretch/>
        </p:blipFill>
        <p:spPr>
          <a:xfrm>
            <a:off x="1466850" y="373747"/>
            <a:ext cx="9258300" cy="636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4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ve heart on white background">
            <a:extLst>
              <a:ext uri="{FF2B5EF4-FFF2-40B4-BE49-F238E27FC236}">
                <a16:creationId xmlns:a16="http://schemas.microsoft.com/office/drawing/2014/main" id="{CCD37949-90BD-423B-BA54-2744DFD38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30" y="346841"/>
            <a:ext cx="9537730" cy="630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B281B-9E0A-4325-B63A-90F806D2B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5" t="9730" r="25828" b="3606"/>
          <a:stretch/>
        </p:blipFill>
        <p:spPr>
          <a:xfrm>
            <a:off x="1826548" y="567353"/>
            <a:ext cx="5980922" cy="57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8567-526C-4204-85CD-E44A827E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76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2019 Comprehensive Plan: Future Land Use Designations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CDB724-5838-425F-80D3-E0F9C3C0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1" t="11200" r="19444" b="1621"/>
          <a:stretch/>
        </p:blipFill>
        <p:spPr>
          <a:xfrm>
            <a:off x="2171700" y="1477328"/>
            <a:ext cx="7848600" cy="50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7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02536-8676-4C16-90F9-14B91BB4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49" y="588579"/>
            <a:ext cx="3494362" cy="172852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A snapshot of Garden City…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908C8-BDAC-4152-B176-B9F5C7F6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88579"/>
            <a:ext cx="7216121" cy="577018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4.04 land square miles</a:t>
            </a:r>
          </a:p>
          <a:p>
            <a:r>
              <a:rPr lang="en-US" sz="1800" dirty="0"/>
              <a:t>6 miles of River</a:t>
            </a:r>
          </a:p>
          <a:p>
            <a:r>
              <a:rPr lang="en-US" sz="1800" dirty="0"/>
              <a:t>12,000 population/ 2,000 businesses</a:t>
            </a:r>
          </a:p>
          <a:p>
            <a:r>
              <a:rPr lang="en-US" sz="1800" dirty="0"/>
              <a:t>Average density 2,716 (Average density in Idaho 19.5) - Urban issues on a small-town budget</a:t>
            </a:r>
          </a:p>
          <a:p>
            <a:r>
              <a:rPr lang="en-US" sz="1800" dirty="0"/>
              <a:t>Diverse socioeconomic spectrum</a:t>
            </a:r>
          </a:p>
          <a:p>
            <a:r>
              <a:rPr lang="en-US" sz="1800" dirty="0"/>
              <a:t>Part of a rapidly growing region</a:t>
            </a:r>
          </a:p>
          <a:p>
            <a:r>
              <a:rPr lang="en-US" sz="1800" dirty="0"/>
              <a:t>Physically constrained by river, bench and 3 highways, and adjacent cities</a:t>
            </a:r>
          </a:p>
          <a:p>
            <a:r>
              <a:rPr lang="en-US" sz="1800" dirty="0"/>
              <a:t>Costs of services increasing</a:t>
            </a:r>
          </a:p>
          <a:p>
            <a:r>
              <a:rPr lang="en-US" sz="1800" dirty="0"/>
              <a:t>Lacks downtown</a:t>
            </a:r>
          </a:p>
          <a:p>
            <a:r>
              <a:rPr lang="en-US" sz="1800" dirty="0"/>
              <a:t>Average of 160,000 cars/ day (GCPD)</a:t>
            </a:r>
          </a:p>
          <a:p>
            <a:r>
              <a:rPr lang="en-US" sz="1800" dirty="0"/>
              <a:t>Limited sidewalks, bike paths, transit, especially in eastern portion of city</a:t>
            </a:r>
          </a:p>
          <a:p>
            <a:r>
              <a:rPr lang="en-US" sz="1800" dirty="0"/>
              <a:t>Lack of safe-routes to schools</a:t>
            </a:r>
          </a:p>
          <a:p>
            <a:r>
              <a:rPr lang="en-US" dirty="0"/>
              <a:t>Expo Idaho is in the middle</a:t>
            </a: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800" dirty="0"/>
          </a:p>
        </p:txBody>
      </p:sp>
      <p:pic>
        <p:nvPicPr>
          <p:cNvPr id="5" name="Picture 4" descr="A city street filled with traffic at night&#10;&#10;Description automatically generated">
            <a:extLst>
              <a:ext uri="{FF2B5EF4-FFF2-40B4-BE49-F238E27FC236}">
                <a16:creationId xmlns:a16="http://schemas.microsoft.com/office/drawing/2014/main" id="{FE664644-9683-46E4-BCFD-E76ABE1A2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82" r="12012" b="-182"/>
          <a:stretch/>
        </p:blipFill>
        <p:spPr>
          <a:xfrm>
            <a:off x="740749" y="2317102"/>
            <a:ext cx="3816203" cy="35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3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3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large brick building with a clock on the side of a road&#10;&#10;Description automatically generated">
            <a:extLst>
              <a:ext uri="{FF2B5EF4-FFF2-40B4-BE49-F238E27FC236}">
                <a16:creationId xmlns:a16="http://schemas.microsoft.com/office/drawing/2014/main" id="{F11AAD08-27BD-410F-B21F-0A7354E5D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 b="2731"/>
          <a:stretch/>
        </p:blipFill>
        <p:spPr>
          <a:xfrm>
            <a:off x="706568" y="1428882"/>
            <a:ext cx="3209544" cy="3697566"/>
          </a:xfrm>
          <a:prstGeom prst="rect">
            <a:avLst/>
          </a:prstGeom>
        </p:spPr>
      </p:pic>
      <p:grpSp>
        <p:nvGrpSpPr>
          <p:cNvPr id="46" name="Group 3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group of people walking down a street in front of a building&#10;&#10;Description automatically generated">
            <a:extLst>
              <a:ext uri="{FF2B5EF4-FFF2-40B4-BE49-F238E27FC236}">
                <a16:creationId xmlns:a16="http://schemas.microsoft.com/office/drawing/2014/main" id="{806BA5BD-2983-4F6B-8004-A7E5DCB4D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137969"/>
            <a:ext cx="3209544" cy="427939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tree in a store&#10;&#10;Description automatically generated">
            <a:extLst>
              <a:ext uri="{FF2B5EF4-FFF2-40B4-BE49-F238E27FC236}">
                <a16:creationId xmlns:a16="http://schemas.microsoft.com/office/drawing/2014/main" id="{690D4B8B-8E34-4189-BD24-2DB763F85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2074086"/>
            <a:ext cx="3209544" cy="24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oad, outdoor, building, street&#10;&#10;Description automatically generated">
            <a:extLst>
              <a:ext uri="{FF2B5EF4-FFF2-40B4-BE49-F238E27FC236}">
                <a16:creationId xmlns:a16="http://schemas.microsoft.com/office/drawing/2014/main" id="{4F1AC9BE-3578-44F0-9262-5ED40DA7A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2" y="4069762"/>
            <a:ext cx="3663951" cy="274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view of a city street&#10;&#10;Description automatically generated">
            <a:extLst>
              <a:ext uri="{FF2B5EF4-FFF2-40B4-BE49-F238E27FC236}">
                <a16:creationId xmlns:a16="http://schemas.microsoft.com/office/drawing/2014/main" id="{CF627AF4-0835-4D7A-BC9E-0DD7B93BF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24" y="4069761"/>
            <a:ext cx="3663951" cy="274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city street in front of a building&#10;&#10;Description automatically generated">
            <a:extLst>
              <a:ext uri="{FF2B5EF4-FFF2-40B4-BE49-F238E27FC236}">
                <a16:creationId xmlns:a16="http://schemas.microsoft.com/office/drawing/2014/main" id="{EFB223D2-F7E1-4335-9D5B-6D8CC3B96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89" y="4077473"/>
            <a:ext cx="3551849" cy="2663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city street in front of a brick building&#10;&#10;Description automatically generated">
            <a:extLst>
              <a:ext uri="{FF2B5EF4-FFF2-40B4-BE49-F238E27FC236}">
                <a16:creationId xmlns:a16="http://schemas.microsoft.com/office/drawing/2014/main" id="{4E0EC38A-C46C-4423-8B61-63B7A40BC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87" y="176697"/>
            <a:ext cx="2819997" cy="3759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ity street in front of a building&#10;&#10;Description automatically generated">
            <a:extLst>
              <a:ext uri="{FF2B5EF4-FFF2-40B4-BE49-F238E27FC236}">
                <a16:creationId xmlns:a16="http://schemas.microsoft.com/office/drawing/2014/main" id="{762425AC-9CA0-4E64-B23F-554882E69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23" y="571438"/>
            <a:ext cx="4049490" cy="3238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700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>
            <a:extLst>
              <a:ext uri="{FF2B5EF4-FFF2-40B4-BE49-F238E27FC236}">
                <a16:creationId xmlns:a16="http://schemas.microsoft.com/office/drawing/2014/main" id="{C4F5298D-5A01-42CE-B3BC-797E80F4A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              </a:t>
            </a:r>
            <a:r>
              <a:rPr lang="en-US" altLang="en-US" dirty="0">
                <a:solidFill>
                  <a:schemeClr val="folHlink"/>
                </a:solidFill>
              </a:rPr>
              <a:t>Garden City Urban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BA2E6-B111-4922-B085-527759D2DAFF}"/>
              </a:ext>
            </a:extLst>
          </p:cNvPr>
          <p:cNvSpPr txBox="1"/>
          <p:nvPr/>
        </p:nvSpPr>
        <p:spPr>
          <a:xfrm>
            <a:off x="7508240" y="5206790"/>
            <a:ext cx="4460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Misty (</a:t>
            </a:r>
            <a:r>
              <a:rPr lang="en-US" dirty="0" err="1"/>
              <a:t>Royball</a:t>
            </a:r>
            <a:r>
              <a:rPr lang="en-US" dirty="0"/>
              <a:t>) </a:t>
            </a:r>
            <a:r>
              <a:rPr lang="en-US" dirty="0" err="1"/>
              <a:t>Kreissler</a:t>
            </a:r>
            <a:r>
              <a:rPr lang="en-US" dirty="0"/>
              <a:t> presentation utilized as an exhibit in the creation of the 2006 Comprehensive Plan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ve heart on white background">
            <a:extLst>
              <a:ext uri="{FF2B5EF4-FFF2-40B4-BE49-F238E27FC236}">
                <a16:creationId xmlns:a16="http://schemas.microsoft.com/office/drawing/2014/main" id="{4ADB7988-EB34-4DF7-96FB-E0AB799C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-414" r="14427" b="414"/>
          <a:stretch/>
        </p:blipFill>
        <p:spPr>
          <a:xfrm>
            <a:off x="4229985" y="248889"/>
            <a:ext cx="7962015" cy="6307959"/>
          </a:xfrm>
          <a:prstGeom prst="rect">
            <a:avLst/>
          </a:prstGeom>
        </p:spPr>
      </p:pic>
      <p:sp>
        <p:nvSpPr>
          <p:cNvPr id="246789" name="Rectangle 5">
            <a:extLst>
              <a:ext uri="{FF2B5EF4-FFF2-40B4-BE49-F238E27FC236}">
                <a16:creationId xmlns:a16="http://schemas.microsoft.com/office/drawing/2014/main" id="{1E5691C3-942B-4D56-A45F-0E659D6E2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6788" name="Picture 4">
            <a:extLst>
              <a:ext uri="{FF2B5EF4-FFF2-40B4-BE49-F238E27FC236}">
                <a16:creationId xmlns:a16="http://schemas.microsoft.com/office/drawing/2014/main" id="{BE6D0E6C-1B3F-4716-8ECE-DDE4A1653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6"/>
          <a:stretch/>
        </p:blipFill>
        <p:spPr>
          <a:xfrm>
            <a:off x="1981201" y="-381000"/>
            <a:ext cx="6644639" cy="792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Graphic 3" descr="Traffic light">
            <a:extLst>
              <a:ext uri="{FF2B5EF4-FFF2-40B4-BE49-F238E27FC236}">
                <a16:creationId xmlns:a16="http://schemas.microsoft.com/office/drawing/2014/main" id="{6B9933B9-8F73-402F-8B9D-D8B08BB8F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5485" y="570706"/>
            <a:ext cx="914400" cy="914400"/>
          </a:xfrm>
          <a:prstGeom prst="rect">
            <a:avLst/>
          </a:prstGeom>
        </p:spPr>
      </p:pic>
      <p:pic>
        <p:nvPicPr>
          <p:cNvPr id="5" name="Graphic 4" descr="Traffic light">
            <a:extLst>
              <a:ext uri="{FF2B5EF4-FFF2-40B4-BE49-F238E27FC236}">
                <a16:creationId xmlns:a16="http://schemas.microsoft.com/office/drawing/2014/main" id="{92070891-956E-4464-8001-B6D91B03D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5485" y="3124200"/>
            <a:ext cx="914400" cy="914400"/>
          </a:xfrm>
          <a:prstGeom prst="rect">
            <a:avLst/>
          </a:prstGeom>
        </p:spPr>
      </p:pic>
      <p:pic>
        <p:nvPicPr>
          <p:cNvPr id="6" name="Graphic 5" descr="Traffic light">
            <a:extLst>
              <a:ext uri="{FF2B5EF4-FFF2-40B4-BE49-F238E27FC236}">
                <a16:creationId xmlns:a16="http://schemas.microsoft.com/office/drawing/2014/main" id="{99D469DF-76A9-493A-A4D0-34F1EBD4A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576408"/>
            <a:ext cx="914400" cy="9144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10437-DB13-4869-AF5D-C51D3479F5D1}"/>
              </a:ext>
            </a:extLst>
          </p:cNvPr>
          <p:cNvSpPr/>
          <p:nvPr/>
        </p:nvSpPr>
        <p:spPr>
          <a:xfrm>
            <a:off x="5435600" y="1188720"/>
            <a:ext cx="3017520" cy="3505200"/>
          </a:xfrm>
          <a:custGeom>
            <a:avLst/>
            <a:gdLst>
              <a:gd name="connsiteX0" fmla="*/ 0 w 3017520"/>
              <a:gd name="connsiteY0" fmla="*/ 0 h 3505200"/>
              <a:gd name="connsiteX1" fmla="*/ 325120 w 3017520"/>
              <a:gd name="connsiteY1" fmla="*/ 426720 h 3505200"/>
              <a:gd name="connsiteX2" fmla="*/ 416560 w 3017520"/>
              <a:gd name="connsiteY2" fmla="*/ 914400 h 3505200"/>
              <a:gd name="connsiteX3" fmla="*/ 609600 w 3017520"/>
              <a:gd name="connsiteY3" fmla="*/ 1544320 h 3505200"/>
              <a:gd name="connsiteX4" fmla="*/ 1188720 w 3017520"/>
              <a:gd name="connsiteY4" fmla="*/ 2428240 h 3505200"/>
              <a:gd name="connsiteX5" fmla="*/ 1584960 w 3017520"/>
              <a:gd name="connsiteY5" fmla="*/ 2936240 h 3505200"/>
              <a:gd name="connsiteX6" fmla="*/ 1737360 w 3017520"/>
              <a:gd name="connsiteY6" fmla="*/ 3251200 h 3505200"/>
              <a:gd name="connsiteX7" fmla="*/ 2346960 w 3017520"/>
              <a:gd name="connsiteY7" fmla="*/ 3403600 h 3505200"/>
              <a:gd name="connsiteX8" fmla="*/ 3017520 w 3017520"/>
              <a:gd name="connsiteY8" fmla="*/ 3505200 h 3505200"/>
              <a:gd name="connsiteX9" fmla="*/ 3017520 w 3017520"/>
              <a:gd name="connsiteY9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7520" h="3505200">
                <a:moveTo>
                  <a:pt x="0" y="0"/>
                </a:moveTo>
                <a:lnTo>
                  <a:pt x="325120" y="426720"/>
                </a:lnTo>
                <a:lnTo>
                  <a:pt x="416560" y="914400"/>
                </a:lnTo>
                <a:lnTo>
                  <a:pt x="609600" y="1544320"/>
                </a:lnTo>
                <a:lnTo>
                  <a:pt x="1188720" y="2428240"/>
                </a:lnTo>
                <a:lnTo>
                  <a:pt x="1584960" y="2936240"/>
                </a:lnTo>
                <a:lnTo>
                  <a:pt x="1737360" y="3251200"/>
                </a:lnTo>
                <a:lnTo>
                  <a:pt x="2346960" y="3403600"/>
                </a:lnTo>
                <a:lnTo>
                  <a:pt x="3017520" y="3505200"/>
                </a:lnTo>
                <a:lnTo>
                  <a:pt x="3017520" y="3505200"/>
                </a:lnTo>
              </a:path>
            </a:pathLst>
          </a:custGeom>
          <a:noFill/>
          <a:ln w="762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8C183CC1-24FB-4E4A-8405-23C233074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BFD157F9-3F67-4065-844E-80B9AA572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     </a:t>
            </a:r>
            <a:r>
              <a:rPr lang="en-US" altLang="en-US">
                <a:solidFill>
                  <a:schemeClr val="folHlink"/>
                </a:solidFill>
              </a:rPr>
              <a:t>Garden City + Chinese Garden</a:t>
            </a:r>
          </a:p>
          <a:p>
            <a:pPr>
              <a:buFontTx/>
              <a:buNone/>
            </a:pPr>
            <a:r>
              <a:rPr lang="en-US" altLang="en-US"/>
              <a:t>                     </a:t>
            </a:r>
            <a:endParaRPr lang="en-US" altLang="en-US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Rectangle 5">
            <a:extLst>
              <a:ext uri="{FF2B5EF4-FFF2-40B4-BE49-F238E27FC236}">
                <a16:creationId xmlns:a16="http://schemas.microsoft.com/office/drawing/2014/main" id="{69662E08-A1F9-4853-8E3B-7BB158FFF56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68400" y="365125"/>
            <a:ext cx="4038600" cy="4267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Chinese Garden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Cultural experience- not scenic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A spiritual utopia for man to connect with nature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Artificial, but made to look natural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Naming Conventions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Three-fold space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Human scale living spaces with a poetic response</a:t>
            </a:r>
          </a:p>
        </p:txBody>
      </p:sp>
      <p:sp>
        <p:nvSpPr>
          <p:cNvPr id="254982" name="Rectangle 6">
            <a:extLst>
              <a:ext uri="{FF2B5EF4-FFF2-40B4-BE49-F238E27FC236}">
                <a16:creationId xmlns:a16="http://schemas.microsoft.com/office/drawing/2014/main" id="{4CCD09A2-54B0-406E-A8E0-1F8596E30EA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50000" y="365125"/>
            <a:ext cx="4038600" cy="46021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Urban Design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Community experience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A place for sustainable living, work, and recreation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Architecture and landscape responsive to historical patterns, precedents, and boundaries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Place and order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Character and identity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folHlink"/>
                </a:solidFill>
              </a:rPr>
              <a:t>Designed community with a response to commercial, social, psychological needs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A69FE159-7AC1-467F-B18F-8E8B638780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04279AD9-0050-4B8C-A913-8CD7BF4CF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              </a:t>
            </a:r>
            <a:r>
              <a:rPr lang="en-US" altLang="en-US">
                <a:solidFill>
                  <a:schemeClr val="folHlink"/>
                </a:solidFill>
              </a:rPr>
              <a:t>Design Generators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5" name="Rectangle 5">
            <a:extLst>
              <a:ext uri="{FF2B5EF4-FFF2-40B4-BE49-F238E27FC236}">
                <a16:creationId xmlns:a16="http://schemas.microsoft.com/office/drawing/2014/main" id="{F00B666C-5B60-461D-A000-069E6B602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0164" name="Picture 4">
            <a:extLst>
              <a:ext uri="{FF2B5EF4-FFF2-40B4-BE49-F238E27FC236}">
                <a16:creationId xmlns:a16="http://schemas.microsoft.com/office/drawing/2014/main" id="{8D9FFF9C-0C6A-451C-B9B3-1AE59D085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-11113"/>
            <a:ext cx="8001000" cy="6894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>
            <a:extLst>
              <a:ext uri="{FF2B5EF4-FFF2-40B4-BE49-F238E27FC236}">
                <a16:creationId xmlns:a16="http://schemas.microsoft.com/office/drawing/2014/main" id="{F6C0766B-CFE4-4CBA-BAC4-0BFE48251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3A297C71-BBAD-404A-A589-3A8518A62C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>
            <a:extLst>
              <a:ext uri="{FF2B5EF4-FFF2-40B4-BE49-F238E27FC236}">
                <a16:creationId xmlns:a16="http://schemas.microsoft.com/office/drawing/2014/main" id="{FDAB7B17-6D82-4B60-A7EA-BF1139AB4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8B48F033-BD80-4982-90A9-B7909698E0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335D0A-21B2-4888-8B54-91B7738E3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44409A5E-C15D-4BA0-861B-D017C2A7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54324" y="-3351276"/>
            <a:ext cx="5486400" cy="1218895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B333D2-D76E-414F-912F-91D87A0F4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2785" t="20523" r="33902"/>
          <a:stretch/>
        </p:blipFill>
        <p:spPr>
          <a:xfrm>
            <a:off x="3692175" y="277392"/>
            <a:ext cx="4804599" cy="6103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2E2D918-0F5E-4344-9C8C-FBD0ACB62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29462-C238-43AD-AF1A-7BE8F6E6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28918"/>
            <a:ext cx="5819527" cy="22643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/>
              <a:t>COMPREHENSIVE PLAN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76CAD-FCD1-4B42-BA97-6ECB855CA31F}"/>
              </a:ext>
            </a:extLst>
          </p:cNvPr>
          <p:cNvSpPr/>
          <p:nvPr/>
        </p:nvSpPr>
        <p:spPr>
          <a:xfrm>
            <a:off x="8797159" y="4011421"/>
            <a:ext cx="3371649" cy="23828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 adopted plan for Garden City pursuant to the Local Land Use Planning Act, Idaho Code section </a:t>
            </a:r>
            <a:r>
              <a:rPr lang="en-US" dirty="0">
                <a:hlinkClick r:id="rId5"/>
              </a:rPr>
              <a:t>67-6501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322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>
            <a:extLst>
              <a:ext uri="{FF2B5EF4-FFF2-40B4-BE49-F238E27FC236}">
                <a16:creationId xmlns:a16="http://schemas.microsoft.com/office/drawing/2014/main" id="{96AF6A0B-6AC7-4558-8640-9776AF592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9444BE94-F527-467E-805E-68CAD50B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>
            <a:extLst>
              <a:ext uri="{FF2B5EF4-FFF2-40B4-BE49-F238E27FC236}">
                <a16:creationId xmlns:a16="http://schemas.microsoft.com/office/drawing/2014/main" id="{0461A15C-55DF-40A6-B6BB-E8FDFA314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4AC991A8-0A8D-4C01-838E-359A4BA6B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>
            <a:extLst>
              <a:ext uri="{FF2B5EF4-FFF2-40B4-BE49-F238E27FC236}">
                <a16:creationId xmlns:a16="http://schemas.microsoft.com/office/drawing/2014/main" id="{CD2C0A6B-9034-4893-86AE-433FDCD4F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70949155-4B50-4C1E-853A-9BD1BB98F0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2BF401C6-E632-40D8-B77D-EEE9A6F0E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A22F95C7-C9B5-456C-B2C5-5DEB4BBED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6350"/>
            <a:ext cx="8001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D46B5D99-3585-4ECA-A24E-430F8F527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6FAED1B6-3A5C-49AE-A65B-D7255B9E1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</a:t>
            </a:r>
            <a:r>
              <a:rPr lang="en-US" altLang="en-US">
                <a:solidFill>
                  <a:schemeClr val="folHlink"/>
                </a:solidFill>
              </a:rPr>
              <a:t>Vehicular Pathways as Garden Path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>
            <a:extLst>
              <a:ext uri="{FF2B5EF4-FFF2-40B4-BE49-F238E27FC236}">
                <a16:creationId xmlns:a16="http://schemas.microsoft.com/office/drawing/2014/main" id="{B1C827A2-A170-4400-87D9-20900F69D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FDEC1427-D80B-49E9-B1AC-78D19507A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>
            <a:extLst>
              <a:ext uri="{FF2B5EF4-FFF2-40B4-BE49-F238E27FC236}">
                <a16:creationId xmlns:a16="http://schemas.microsoft.com/office/drawing/2014/main" id="{FA275FB4-C321-4F93-9A90-D45DDA071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6612" name="Picture 4">
            <a:extLst>
              <a:ext uri="{FF2B5EF4-FFF2-40B4-BE49-F238E27FC236}">
                <a16:creationId xmlns:a16="http://schemas.microsoft.com/office/drawing/2014/main" id="{60B7D20D-67C4-4256-807B-C1F5DF0F12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>
            <a:extLst>
              <a:ext uri="{FF2B5EF4-FFF2-40B4-BE49-F238E27FC236}">
                <a16:creationId xmlns:a16="http://schemas.microsoft.com/office/drawing/2014/main" id="{345B6A41-43E8-4904-8FD1-FE3E34569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05744544-12C5-4973-B515-91E3D49994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>
            <a:extLst>
              <a:ext uri="{FF2B5EF4-FFF2-40B4-BE49-F238E27FC236}">
                <a16:creationId xmlns:a16="http://schemas.microsoft.com/office/drawing/2014/main" id="{7E28131F-A8ED-4DCB-8E0F-BADC49EA2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0708" name="Picture 4">
            <a:extLst>
              <a:ext uri="{FF2B5EF4-FFF2-40B4-BE49-F238E27FC236}">
                <a16:creationId xmlns:a16="http://schemas.microsoft.com/office/drawing/2014/main" id="{BDDF0BD1-910C-46DC-A99B-9E2AB15CE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Rectangle 5">
            <a:extLst>
              <a:ext uri="{FF2B5EF4-FFF2-40B4-BE49-F238E27FC236}">
                <a16:creationId xmlns:a16="http://schemas.microsoft.com/office/drawing/2014/main" id="{D4F9B2ED-03A1-4CE4-B29D-72A728FCF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6852" name="Picture 4">
            <a:extLst>
              <a:ext uri="{FF2B5EF4-FFF2-40B4-BE49-F238E27FC236}">
                <a16:creationId xmlns:a16="http://schemas.microsoft.com/office/drawing/2014/main" id="{6F543D5D-A2D2-41DD-96DB-6C651D93E9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46623-B2A6-46C0-BFC2-0CC531D7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FFFFFF"/>
                </a:solidFill>
              </a:rPr>
              <a:t>Comprehensive Plan: Goals and Objectives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1DE514CA-0D34-49FE-935D-E28185FB2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904515"/>
              </p:ext>
            </p:extLst>
          </p:nvPr>
        </p:nvGraphicFramePr>
        <p:xfrm>
          <a:off x="703618" y="2843530"/>
          <a:ext cx="11019508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194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1" name="Rectangle 5">
            <a:extLst>
              <a:ext uri="{FF2B5EF4-FFF2-40B4-BE49-F238E27FC236}">
                <a16:creationId xmlns:a16="http://schemas.microsoft.com/office/drawing/2014/main" id="{2708A9F9-1E51-4320-A769-FB4D5E50A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E726046C-9010-46B2-8A18-E835DBF090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9" name="Rectangle 5">
            <a:extLst>
              <a:ext uri="{FF2B5EF4-FFF2-40B4-BE49-F238E27FC236}">
                <a16:creationId xmlns:a16="http://schemas.microsoft.com/office/drawing/2014/main" id="{453538DD-922C-48EB-A145-BA67C199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0948" name="Picture 4">
            <a:extLst>
              <a:ext uri="{FF2B5EF4-FFF2-40B4-BE49-F238E27FC236}">
                <a16:creationId xmlns:a16="http://schemas.microsoft.com/office/drawing/2014/main" id="{2AF5D1B4-8E03-4F3A-BAFB-305DD9661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CE3496E-3C88-4296-94DC-73FD18B11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17E54174-CF24-4505-9B46-02447F6C4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</a:t>
            </a:r>
            <a:r>
              <a:rPr lang="en-US" altLang="en-US">
                <a:solidFill>
                  <a:schemeClr val="folHlink"/>
                </a:solidFill>
              </a:rPr>
              <a:t>Pedestrian Pathways as Garden Path</a:t>
            </a:r>
          </a:p>
        </p:txBody>
      </p:sp>
    </p:spTree>
    <p:extLst>
      <p:ext uri="{BB962C8B-B14F-4D97-AF65-F5344CB8AC3E}">
        <p14:creationId xmlns:p14="http://schemas.microsoft.com/office/powerpoint/2010/main" val="3224957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1" name="Rectangle 5">
            <a:extLst>
              <a:ext uri="{FF2B5EF4-FFF2-40B4-BE49-F238E27FC236}">
                <a16:creationId xmlns:a16="http://schemas.microsoft.com/office/drawing/2014/main" id="{1223B1C0-C4BB-40D5-968D-8B92C175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7700" name="Picture 4">
            <a:extLst>
              <a:ext uri="{FF2B5EF4-FFF2-40B4-BE49-F238E27FC236}">
                <a16:creationId xmlns:a16="http://schemas.microsoft.com/office/drawing/2014/main" id="{574EA5B2-A748-479E-AFEE-3181CF008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521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Rectangle 5">
            <a:extLst>
              <a:ext uri="{FF2B5EF4-FFF2-40B4-BE49-F238E27FC236}">
                <a16:creationId xmlns:a16="http://schemas.microsoft.com/office/drawing/2014/main" id="{4E79029E-B0AC-44AF-A86E-AB3E6FB18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8" name="Picture 4">
            <a:extLst>
              <a:ext uri="{FF2B5EF4-FFF2-40B4-BE49-F238E27FC236}">
                <a16:creationId xmlns:a16="http://schemas.microsoft.com/office/drawing/2014/main" id="{0F4ACDCA-68E3-4C68-AE4D-98934B0284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211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9" name="Rectangle 5">
            <a:extLst>
              <a:ext uri="{FF2B5EF4-FFF2-40B4-BE49-F238E27FC236}">
                <a16:creationId xmlns:a16="http://schemas.microsoft.com/office/drawing/2014/main" id="{42772E92-264F-4D23-9274-D156CE888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4868" name="Picture 4">
            <a:extLst>
              <a:ext uri="{FF2B5EF4-FFF2-40B4-BE49-F238E27FC236}">
                <a16:creationId xmlns:a16="http://schemas.microsoft.com/office/drawing/2014/main" id="{9A1DD5A6-E237-4BC8-AF93-725A40C91F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882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Rectangle 5">
            <a:extLst>
              <a:ext uri="{FF2B5EF4-FFF2-40B4-BE49-F238E27FC236}">
                <a16:creationId xmlns:a16="http://schemas.microsoft.com/office/drawing/2014/main" id="{31E52D60-5672-46F5-9814-FF1923C1F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6916" name="Picture 4">
            <a:extLst>
              <a:ext uri="{FF2B5EF4-FFF2-40B4-BE49-F238E27FC236}">
                <a16:creationId xmlns:a16="http://schemas.microsoft.com/office/drawing/2014/main" id="{E6268709-3B53-40B6-AC48-3367AC27B1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45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5">
            <a:extLst>
              <a:ext uri="{FF2B5EF4-FFF2-40B4-BE49-F238E27FC236}">
                <a16:creationId xmlns:a16="http://schemas.microsoft.com/office/drawing/2014/main" id="{C725013C-03CE-4780-BC14-F3BDA6182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8964" name="Picture 4">
            <a:extLst>
              <a:ext uri="{FF2B5EF4-FFF2-40B4-BE49-F238E27FC236}">
                <a16:creationId xmlns:a16="http://schemas.microsoft.com/office/drawing/2014/main" id="{8C6ADACF-4AB5-43E9-B7A6-51BDCA7053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18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Rectangle 5">
            <a:extLst>
              <a:ext uri="{FF2B5EF4-FFF2-40B4-BE49-F238E27FC236}">
                <a16:creationId xmlns:a16="http://schemas.microsoft.com/office/drawing/2014/main" id="{E0C60ACF-1386-4D36-B612-2D99A12C3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1012" name="Picture 4">
            <a:extLst>
              <a:ext uri="{FF2B5EF4-FFF2-40B4-BE49-F238E27FC236}">
                <a16:creationId xmlns:a16="http://schemas.microsoft.com/office/drawing/2014/main" id="{31E4289E-82A4-4E57-8CDD-17CB958349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3664" y="0"/>
            <a:ext cx="5468937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76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9" name="Rectangle 5">
            <a:extLst>
              <a:ext uri="{FF2B5EF4-FFF2-40B4-BE49-F238E27FC236}">
                <a16:creationId xmlns:a16="http://schemas.microsoft.com/office/drawing/2014/main" id="{F840692D-92D3-4FDF-B8D2-25AAB9318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D18CE6D4-EBE3-4CF1-896D-9A8228D47A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76" y="0"/>
            <a:ext cx="5800725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3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1E07-EB7D-42A8-ADFC-4BA28D1487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dirty="0"/>
              <a:t>Roads and mobility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F1E03-086F-47AD-8C04-74E5DB1C171B}"/>
              </a:ext>
            </a:extLst>
          </p:cNvPr>
          <p:cNvSpPr txBox="1"/>
          <p:nvPr/>
        </p:nvSpPr>
        <p:spPr>
          <a:xfrm>
            <a:off x="1310640" y="2066989"/>
            <a:ext cx="636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Connect the 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61E5-CD7E-42CA-B3A8-186FCD93430E}"/>
              </a:ext>
            </a:extLst>
          </p:cNvPr>
          <p:cNvSpPr txBox="1"/>
          <p:nvPr/>
        </p:nvSpPr>
        <p:spPr>
          <a:xfrm>
            <a:off x="1310640" y="3022364"/>
            <a:ext cx="81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Consider the needs of all citizens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61FE6-A126-4226-AF68-308F3C2B345A}"/>
              </a:ext>
            </a:extLst>
          </p:cNvPr>
          <p:cNvSpPr txBox="1"/>
          <p:nvPr/>
        </p:nvSpPr>
        <p:spPr>
          <a:xfrm>
            <a:off x="1310640" y="4054986"/>
            <a:ext cx="60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Maintain a safe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EFFBC-67B3-4E92-BD40-E9189FC3BCBB}"/>
              </a:ext>
            </a:extLst>
          </p:cNvPr>
          <p:cNvSpPr txBox="1"/>
          <p:nvPr/>
        </p:nvSpPr>
        <p:spPr>
          <a:xfrm>
            <a:off x="1310640" y="5139173"/>
            <a:ext cx="584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Serve the City</a:t>
            </a:r>
          </a:p>
        </p:txBody>
      </p:sp>
    </p:spTree>
    <p:extLst>
      <p:ext uri="{BB962C8B-B14F-4D97-AF65-F5344CB8AC3E}">
        <p14:creationId xmlns:p14="http://schemas.microsoft.com/office/powerpoint/2010/main" val="216964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197B0181-A217-4FED-9787-1C0659057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B36F1E4B-56C6-40B8-A05E-954A10A05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        </a:t>
            </a:r>
            <a:r>
              <a:rPr lang="en-US" altLang="en-US">
                <a:solidFill>
                  <a:schemeClr val="folHlink"/>
                </a:solidFill>
              </a:rPr>
              <a:t>Gardens Within the Garden</a:t>
            </a:r>
          </a:p>
          <a:p>
            <a:pPr>
              <a:buFontTx/>
              <a:buNone/>
            </a:pPr>
            <a:r>
              <a:rPr lang="en-US" altLang="en-US" sz="1800">
                <a:solidFill>
                  <a:schemeClr val="folHlink"/>
                </a:solidFill>
              </a:rPr>
              <a:t>                                       Districts + Large Green Space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>
            <a:extLst>
              <a:ext uri="{FF2B5EF4-FFF2-40B4-BE49-F238E27FC236}">
                <a16:creationId xmlns:a16="http://schemas.microsoft.com/office/drawing/2014/main" id="{7E53C2E8-276E-4456-A6A7-1F1F2ECBA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2212" name="Picture 4">
            <a:extLst>
              <a:ext uri="{FF2B5EF4-FFF2-40B4-BE49-F238E27FC236}">
                <a16:creationId xmlns:a16="http://schemas.microsoft.com/office/drawing/2014/main" id="{7E76D050-7355-4254-8C48-E77496B159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-39688"/>
            <a:ext cx="7010400" cy="69056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4AED0A4-DD67-491A-A859-27C271C7F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FC3E925F-E0DC-4E94-AF48-ECAAF9382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                         </a:t>
            </a:r>
            <a:r>
              <a:rPr lang="en-US" altLang="en-US">
                <a:solidFill>
                  <a:schemeClr val="folHlink"/>
                </a:solidFill>
              </a:rPr>
              <a:t>Real</a:t>
            </a:r>
          </a:p>
          <a:p>
            <a:pPr>
              <a:buFontTx/>
              <a:buNone/>
            </a:pPr>
            <a:r>
              <a:rPr lang="en-US" altLang="en-US" sz="1800">
                <a:solidFill>
                  <a:schemeClr val="folHlink"/>
                </a:solidFill>
              </a:rPr>
              <a:t>                 Trees + Flowers + Mountain + Buildings = Garden Scenery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9" name="Rectangle 5">
            <a:extLst>
              <a:ext uri="{FF2B5EF4-FFF2-40B4-BE49-F238E27FC236}">
                <a16:creationId xmlns:a16="http://schemas.microsoft.com/office/drawing/2014/main" id="{EB47AB6D-94D0-471A-9088-8FA46AE5B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056F02EC-9B06-4A2B-A678-99A267C2B1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7938"/>
            <a:ext cx="9982200" cy="682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13E76B3-2C2C-4D9A-9340-AEBFD750B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B41A232A-BB96-421A-B8DB-2915A1994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         </a:t>
            </a:r>
            <a:r>
              <a:rPr lang="en-US" altLang="en-US">
                <a:solidFill>
                  <a:schemeClr val="folHlink"/>
                </a:solidFill>
              </a:rPr>
              <a:t>Districts as Smaller Gardens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5">
            <a:extLst>
              <a:ext uri="{FF2B5EF4-FFF2-40B4-BE49-F238E27FC236}">
                <a16:creationId xmlns:a16="http://schemas.microsoft.com/office/drawing/2014/main" id="{1077A85E-F419-4515-A6B8-50983A134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53C121C4-AB49-4A79-B34D-C352B28465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9028A695-00CB-4702-808A-D7A86E860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C2D8F66A-D178-4DE3-A41E-31355B18CC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>
            <a:extLst>
              <a:ext uri="{FF2B5EF4-FFF2-40B4-BE49-F238E27FC236}">
                <a16:creationId xmlns:a16="http://schemas.microsoft.com/office/drawing/2014/main" id="{6EA30D18-D164-402E-909D-AEAF62A99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8788" name="Picture 4">
            <a:extLst>
              <a:ext uri="{FF2B5EF4-FFF2-40B4-BE49-F238E27FC236}">
                <a16:creationId xmlns:a16="http://schemas.microsoft.com/office/drawing/2014/main" id="{416D5E1B-43C2-4871-B430-9AFEA0D8F4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Rectangle 5">
            <a:extLst>
              <a:ext uri="{FF2B5EF4-FFF2-40B4-BE49-F238E27FC236}">
                <a16:creationId xmlns:a16="http://schemas.microsoft.com/office/drawing/2014/main" id="{B2D0EB96-681B-4A6E-BD1D-781335389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7BF2E82A-E5FF-4CB8-8A67-53BC29D145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>
            <a:extLst>
              <a:ext uri="{FF2B5EF4-FFF2-40B4-BE49-F238E27FC236}">
                <a16:creationId xmlns:a16="http://schemas.microsoft.com/office/drawing/2014/main" id="{482B1FE4-08B9-44E9-B03C-50A9AFD2F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4" name="Picture 4">
            <a:extLst>
              <a:ext uri="{FF2B5EF4-FFF2-40B4-BE49-F238E27FC236}">
                <a16:creationId xmlns:a16="http://schemas.microsoft.com/office/drawing/2014/main" id="{5B6DBA7B-6C1E-4BBC-8230-4203B37DE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8567-526C-4204-85CD-E44A827E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76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Connect Marigold and Adams/</a:t>
            </a:r>
            <a:r>
              <a:rPr lang="en-US" dirty="0" err="1"/>
              <a:t>Alworth</a:t>
            </a:r>
            <a:r>
              <a:rPr lang="en-US" dirty="0"/>
              <a:t> local spine and dynamic Main Street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CDB724-5838-425F-80D3-E0F9C3C0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83" t="26883" r="48476" b="19729"/>
          <a:stretch/>
        </p:blipFill>
        <p:spPr>
          <a:xfrm>
            <a:off x="3200400" y="1477328"/>
            <a:ext cx="4846320" cy="4786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B49AD1-5EBC-4E17-B936-0B3E74A53F7B}"/>
              </a:ext>
            </a:extLst>
          </p:cNvPr>
          <p:cNvSpPr/>
          <p:nvPr/>
        </p:nvSpPr>
        <p:spPr>
          <a:xfrm>
            <a:off x="8046720" y="1330960"/>
            <a:ext cx="3312160" cy="3535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67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>
            <a:extLst>
              <a:ext uri="{FF2B5EF4-FFF2-40B4-BE49-F238E27FC236}">
                <a16:creationId xmlns:a16="http://schemas.microsoft.com/office/drawing/2014/main" id="{AC6126A3-2178-4A87-BACB-4DC1A2E0E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4932" name="Picture 4">
            <a:extLst>
              <a:ext uri="{FF2B5EF4-FFF2-40B4-BE49-F238E27FC236}">
                <a16:creationId xmlns:a16="http://schemas.microsoft.com/office/drawing/2014/main" id="{7810F3F8-AE4E-4F91-81D4-0BBA124E1C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>
            <a:extLst>
              <a:ext uri="{FF2B5EF4-FFF2-40B4-BE49-F238E27FC236}">
                <a16:creationId xmlns:a16="http://schemas.microsoft.com/office/drawing/2014/main" id="{D94CCD8F-149A-4143-879C-8E17A6E4D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6980" name="Picture 4">
            <a:extLst>
              <a:ext uri="{FF2B5EF4-FFF2-40B4-BE49-F238E27FC236}">
                <a16:creationId xmlns:a16="http://schemas.microsoft.com/office/drawing/2014/main" id="{1A6A16A6-5677-44E0-BE91-67EDE2B3E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>
            <a:extLst>
              <a:ext uri="{FF2B5EF4-FFF2-40B4-BE49-F238E27FC236}">
                <a16:creationId xmlns:a16="http://schemas.microsoft.com/office/drawing/2014/main" id="{94D51488-6C72-4128-B92E-ED1E973F1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9028" name="Picture 4">
            <a:extLst>
              <a:ext uri="{FF2B5EF4-FFF2-40B4-BE49-F238E27FC236}">
                <a16:creationId xmlns:a16="http://schemas.microsoft.com/office/drawing/2014/main" id="{BB983A64-9972-466E-8281-83B7A66F01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>
            <a:extLst>
              <a:ext uri="{FF2B5EF4-FFF2-40B4-BE49-F238E27FC236}">
                <a16:creationId xmlns:a16="http://schemas.microsoft.com/office/drawing/2014/main" id="{31D387AC-0BD6-46B4-873F-A4CEFB475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1076" name="Picture 4">
            <a:extLst>
              <a:ext uri="{FF2B5EF4-FFF2-40B4-BE49-F238E27FC236}">
                <a16:creationId xmlns:a16="http://schemas.microsoft.com/office/drawing/2014/main" id="{A094D68F-9573-41C7-8D56-031E5E3D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707187" cy="716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>
            <a:extLst>
              <a:ext uri="{FF2B5EF4-FFF2-40B4-BE49-F238E27FC236}">
                <a16:creationId xmlns:a16="http://schemas.microsoft.com/office/drawing/2014/main" id="{A8C7CDDF-94B0-4D8D-AB4C-D34A8ADFF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A1017E1C-97DE-466B-BB72-B2AA5FBE6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0"/>
            <a:ext cx="642143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>
            <a:extLst>
              <a:ext uri="{FF2B5EF4-FFF2-40B4-BE49-F238E27FC236}">
                <a16:creationId xmlns:a16="http://schemas.microsoft.com/office/drawing/2014/main" id="{3BB79843-211B-4F61-8A42-47D0E765B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2148" name="Picture 4">
            <a:extLst>
              <a:ext uri="{FF2B5EF4-FFF2-40B4-BE49-F238E27FC236}">
                <a16:creationId xmlns:a16="http://schemas.microsoft.com/office/drawing/2014/main" id="{B8A8DCD0-878F-404C-9949-C9C71CD371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3214"/>
            <a:ext cx="9144000" cy="6175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Rectangle 5">
            <a:extLst>
              <a:ext uri="{FF2B5EF4-FFF2-40B4-BE49-F238E27FC236}">
                <a16:creationId xmlns:a16="http://schemas.microsoft.com/office/drawing/2014/main" id="{31F2DEC2-6E3B-4982-A354-66DF3CD5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3C6DE1A6-9F45-462C-A9D0-423D3F6B4A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5800" y="-152400"/>
            <a:ext cx="14554200" cy="698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5">
            <a:extLst>
              <a:ext uri="{FF2B5EF4-FFF2-40B4-BE49-F238E27FC236}">
                <a16:creationId xmlns:a16="http://schemas.microsoft.com/office/drawing/2014/main" id="{931CCFDA-C083-48B4-A587-2AFED96BC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4FD0E0DB-993A-446C-9A96-FF9F68A0E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9600" y="76200"/>
            <a:ext cx="13335000" cy="633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>
            <a:extLst>
              <a:ext uri="{FF2B5EF4-FFF2-40B4-BE49-F238E27FC236}">
                <a16:creationId xmlns:a16="http://schemas.microsoft.com/office/drawing/2014/main" id="{2E916DAD-A768-404B-8349-47B094F4F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AD1381B8-8024-4C45-A61F-4DD0BA3E76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90800" y="2286000"/>
            <a:ext cx="17449800" cy="4675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04D8A90D-F2AE-47B4-AE7F-9A4DE253E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18180CDC-1185-445D-BCBD-32D950421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>
              <a:solidFill>
                <a:schemeClr val="folHlink"/>
              </a:solidFill>
            </a:endParaRPr>
          </a:p>
          <a:p>
            <a:pPr>
              <a:buFontTx/>
              <a:buNone/>
            </a:pPr>
            <a:endParaRPr lang="en-US" altLang="en-US">
              <a:solidFill>
                <a:schemeClr val="folHlink"/>
              </a:solidFill>
            </a:endParaRPr>
          </a:p>
          <a:p>
            <a:pPr>
              <a:buFontTx/>
              <a:buNone/>
            </a:pPr>
            <a:endParaRPr lang="en-US" altLang="en-US">
              <a:solidFill>
                <a:schemeClr val="folHlink"/>
              </a:solidFill>
            </a:endParaRPr>
          </a:p>
          <a:p>
            <a:pPr>
              <a:buFontTx/>
              <a:buNone/>
            </a:pPr>
            <a:endParaRPr lang="en-US" altLang="en-US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chemeClr val="folHlink"/>
                </a:solidFill>
              </a:rPr>
              <a:t>                Garden City Urban Center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976B-D245-4D57-9A6C-EBF8F514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Routes to School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8FDA80-4141-4F76-BA7D-D22EDC653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44" t="22086" r="39908" b="24057"/>
          <a:stretch/>
        </p:blipFill>
        <p:spPr>
          <a:xfrm>
            <a:off x="2836217" y="1539950"/>
            <a:ext cx="5699760" cy="442857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750FA0-EF18-48E1-98E9-93380352CC95}"/>
              </a:ext>
            </a:extLst>
          </p:cNvPr>
          <p:cNvCxnSpPr>
            <a:cxnSpLocks/>
          </p:cNvCxnSpPr>
          <p:nvPr/>
        </p:nvCxnSpPr>
        <p:spPr>
          <a:xfrm flipV="1">
            <a:off x="5435600" y="1940560"/>
            <a:ext cx="558800" cy="188976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3CE51C-556E-46CC-940C-82256E9760A9}"/>
              </a:ext>
            </a:extLst>
          </p:cNvPr>
          <p:cNvCxnSpPr>
            <a:cxnSpLocks/>
          </p:cNvCxnSpPr>
          <p:nvPr/>
        </p:nvCxnSpPr>
        <p:spPr>
          <a:xfrm flipH="1" flipV="1">
            <a:off x="3962401" y="1290320"/>
            <a:ext cx="1473199" cy="25400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94985A-AC5F-4577-BBD0-4AF26A9F0ACE}"/>
              </a:ext>
            </a:extLst>
          </p:cNvPr>
          <p:cNvCxnSpPr>
            <a:cxnSpLocks/>
          </p:cNvCxnSpPr>
          <p:nvPr/>
        </p:nvCxnSpPr>
        <p:spPr>
          <a:xfrm flipH="1">
            <a:off x="4519274" y="4358640"/>
            <a:ext cx="682647" cy="120904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278CD6-B402-4F61-8300-A021E30015B4}"/>
              </a:ext>
            </a:extLst>
          </p:cNvPr>
          <p:cNvSpPr txBox="1"/>
          <p:nvPr/>
        </p:nvSpPr>
        <p:spPr>
          <a:xfrm>
            <a:off x="6309360" y="1690688"/>
            <a:ext cx="168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Pierce Park Elementary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DD43F-615C-47D8-95D8-483868845DF2}"/>
              </a:ext>
            </a:extLst>
          </p:cNvPr>
          <p:cNvSpPr txBox="1"/>
          <p:nvPr/>
        </p:nvSpPr>
        <p:spPr>
          <a:xfrm>
            <a:off x="2577312" y="1216784"/>
            <a:ext cx="168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Riverglen</a:t>
            </a:r>
            <a:r>
              <a:rPr lang="en-US" dirty="0"/>
              <a:t> Jr. High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9DF96-236E-487C-806E-832E234862DD}"/>
              </a:ext>
            </a:extLst>
          </p:cNvPr>
          <p:cNvSpPr txBox="1"/>
          <p:nvPr/>
        </p:nvSpPr>
        <p:spPr>
          <a:xfrm>
            <a:off x="3177540" y="5567680"/>
            <a:ext cx="168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Capital High</a:t>
            </a:r>
          </a:p>
        </p:txBody>
      </p:sp>
    </p:spTree>
    <p:extLst>
      <p:ext uri="{BB962C8B-B14F-4D97-AF65-F5344CB8AC3E}">
        <p14:creationId xmlns:p14="http://schemas.microsoft.com/office/powerpoint/2010/main" val="20327529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66581D2C-86B3-4699-A449-59F7A0175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4124C6D7-C069-45D7-A02B-28AAD53806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5550" y="0"/>
            <a:ext cx="46926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4454-31B6-44A6-BC03-69FD7FCB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04118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Content Placeholder 3" descr="GClogo_full_v2.png">
            <a:extLst>
              <a:ext uri="{FF2B5EF4-FFF2-40B4-BE49-F238E27FC236}">
                <a16:creationId xmlns:a16="http://schemas.microsoft.com/office/drawing/2014/main" id="{B28328E5-8E6F-471D-BCA3-6BD9E8F4F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0830" y="2347119"/>
            <a:ext cx="2970340" cy="2163763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1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7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290D-F1B5-4DF2-ABB6-748EDC46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Glenwood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794F6-B888-434B-9CAA-FDB5EB289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8" t="23162" r="8707" b="9657"/>
          <a:stretch/>
        </p:blipFill>
        <p:spPr>
          <a:xfrm>
            <a:off x="3447393" y="681037"/>
            <a:ext cx="8242739" cy="5716142"/>
          </a:xfrm>
          <a:prstGeom prst="rect">
            <a:avLst/>
          </a:prstGeom>
        </p:spPr>
      </p:pic>
      <p:pic>
        <p:nvPicPr>
          <p:cNvPr id="7" name="Graphic 6" descr="Traffic light">
            <a:extLst>
              <a:ext uri="{FF2B5EF4-FFF2-40B4-BE49-F238E27FC236}">
                <a16:creationId xmlns:a16="http://schemas.microsoft.com/office/drawing/2014/main" id="{EF25E3DA-26E5-4486-837D-4B7C37F22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0125" y="3589361"/>
            <a:ext cx="914400" cy="914400"/>
          </a:xfrm>
          <a:prstGeom prst="rect">
            <a:avLst/>
          </a:prstGeom>
        </p:spPr>
      </p:pic>
      <p:pic>
        <p:nvPicPr>
          <p:cNvPr id="8" name="Graphic 7" descr="Traffic light">
            <a:extLst>
              <a:ext uri="{FF2B5EF4-FFF2-40B4-BE49-F238E27FC236}">
                <a16:creationId xmlns:a16="http://schemas.microsoft.com/office/drawing/2014/main" id="{BBFCB1C2-34FB-4233-87CE-97BABCA6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0125" y="20402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-172720"/>
            <a:ext cx="8229600" cy="1143000"/>
          </a:xfrm>
        </p:spPr>
        <p:txBody>
          <a:bodyPr/>
          <a:lstStyle/>
          <a:p>
            <a:r>
              <a:rPr lang="en-US" dirty="0"/>
              <a:t>Chinden in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584926"/>
            <a:ext cx="11795760" cy="4103598"/>
          </a:xfrm>
        </p:spPr>
        <p:txBody>
          <a:bodyPr>
            <a:normAutofit/>
          </a:bodyPr>
          <a:lstStyle/>
          <a:p>
            <a:r>
              <a:rPr lang="en-US" dirty="0"/>
              <a:t>991 citations= 18.5% of citations in Garden City </a:t>
            </a:r>
            <a:r>
              <a:rPr lang="en-US" sz="1600" dirty="0"/>
              <a:t>(state facilities 1,453/ 5,367 total)</a:t>
            </a:r>
            <a:endParaRPr lang="en-US" dirty="0"/>
          </a:p>
          <a:p>
            <a:r>
              <a:rPr lang="en-US" dirty="0"/>
              <a:t>32 accidents = 25% of the accidents in Garden City </a:t>
            </a:r>
            <a:r>
              <a:rPr lang="en-US" sz="2400" dirty="0"/>
              <a:t> </a:t>
            </a:r>
            <a:r>
              <a:rPr lang="en-US" sz="1600" dirty="0"/>
              <a:t>(74% on State facilities)</a:t>
            </a:r>
            <a:endParaRPr lang="en-US" sz="2000" dirty="0"/>
          </a:p>
          <a:p>
            <a:r>
              <a:rPr lang="en-US" dirty="0"/>
              <a:t>~ 40,000 cars/ day at Glenwood </a:t>
            </a:r>
            <a:r>
              <a:rPr lang="en-US" sz="1400" dirty="0"/>
              <a:t>(ACHD counts in 24-hour period)</a:t>
            </a:r>
            <a:endParaRPr lang="en-US" dirty="0"/>
          </a:p>
          <a:p>
            <a:r>
              <a:rPr lang="en-US" dirty="0"/>
              <a:t>Census track 11 from Glenwood to east end of town</a:t>
            </a:r>
          </a:p>
          <a:p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Wood Johnson Foundation Program County Health Rankings &amp; Roadmaps</a:t>
            </a:r>
            <a:r>
              <a:rPr lang="en-US" dirty="0"/>
              <a:t> indicates that Social and Economic factors in conjunction with Physical Environment = 50% determinant of health and life expectancy (Other 50% is health behaviors and clinical care)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26298" b="25253"/>
          <a:stretch>
            <a:fillRect/>
          </a:stretch>
        </p:blipFill>
        <p:spPr bwMode="auto">
          <a:xfrm>
            <a:off x="1540328" y="4381184"/>
            <a:ext cx="911134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576</Words>
  <Application>Microsoft Office PowerPoint</Application>
  <PresentationFormat>Widescreen</PresentationFormat>
  <Paragraphs>161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 Garden City’s Comprehensive Plan &amp; Expo Idaho</vt:lpstr>
      <vt:lpstr>A snapshot of Garden City…</vt:lpstr>
      <vt:lpstr>COMPREHENSIVE PLAN </vt:lpstr>
      <vt:lpstr>Comprehensive Plan: Goals and Objectives</vt:lpstr>
      <vt:lpstr>Roads and mobility</vt:lpstr>
      <vt:lpstr>Connect Marigold and Adams/Alworth local spine and dynamic Main Street</vt:lpstr>
      <vt:lpstr>Safe Routes to School</vt:lpstr>
      <vt:lpstr>Glenwood</vt:lpstr>
      <vt:lpstr>Chinden in 2017</vt:lpstr>
      <vt:lpstr>PowerPoint Presentation</vt:lpstr>
      <vt:lpstr>Glenwood to Kent</vt:lpstr>
      <vt:lpstr>Floodplain</vt:lpstr>
      <vt:lpstr>PowerPoint Presentation</vt:lpstr>
      <vt:lpstr>Other City Systems</vt:lpstr>
      <vt:lpstr>Utilities</vt:lpstr>
      <vt:lpstr>PowerPoint Presentation</vt:lpstr>
      <vt:lpstr>PowerPoint Presentation</vt:lpstr>
      <vt:lpstr>PowerPoint Presentation</vt:lpstr>
      <vt:lpstr>2019 Comprehensive Plan: Future Land Use Designations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City’s Comprehensive Plan &amp; Expo Idaho</dc:title>
  <dc:creator>Jenah Thornborrow</dc:creator>
  <cp:lastModifiedBy>Kelly Woodworth</cp:lastModifiedBy>
  <cp:revision>22</cp:revision>
  <cp:lastPrinted>2020-08-05T16:41:38Z</cp:lastPrinted>
  <dcterms:created xsi:type="dcterms:W3CDTF">2020-08-04T20:29:05Z</dcterms:created>
  <dcterms:modified xsi:type="dcterms:W3CDTF">2020-08-20T19:47:46Z</dcterms:modified>
</cp:coreProperties>
</file>